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notesMaster" Target="notesMasters/notesMaster1.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p:wheel spokes="1"/>
      </p:transition>
    </mc:Choice>
    <mc:Fallback>
      <p:transition>
        <p:wheel spokes="1"/>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p:wheel spokes="1"/>
      </p:transition>
    </mc:Choice>
    <mc:Fallback>
      <p:transition>
        <p:wheel spokes="1"/>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p:wheel spokes="1"/>
      </p:transition>
    </mc:Choice>
    <mc:Fallback>
      <p:transition>
        <p:wheel spokes="1"/>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p:wheel spokes="1"/>
      </p:transition>
    </mc:Choice>
    <mc:Fallback>
      <p:transition>
        <p:wheel spokes="1"/>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p:wheel spokes="1"/>
      </p:transition>
    </mc:Choice>
    <mc:Fallback>
      <p:transition>
        <p:wheel spokes="1"/>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p:wheel spokes="1"/>
      </p:transition>
    </mc:Choice>
    <mc:Fallback>
      <p:transition>
        <p:wheel spokes="1"/>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p:wheel spokes="1"/>
      </p:transition>
    </mc:Choice>
    <mc:Fallback>
      <p:transition>
        <p:wheel spokes="1"/>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p:wheel spokes="1"/>
      </p:transition>
    </mc:Choice>
    <mc:Fallback>
      <p:transition>
        <p:wheel spokes="1"/>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p:wheel spokes="1"/>
      </p:transition>
    </mc:Choice>
    <mc:Fallback>
      <p:transition>
        <p:wheel spokes="1"/>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p:wheel spokes="1"/>
      </p:transition>
    </mc:Choice>
    <mc:Fallback>
      <p:transition>
        <p:wheel spokes="1"/>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p:wheel spokes="1"/>
      </p:transition>
    </mc:Choice>
    <mc:Fallback>
      <p:transition>
        <p:wheel spokes="1"/>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alphaModFix amt="97000"/>
          </a:blip>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500">
        <p:wheel spokes="1"/>
      </p:transition>
    </mc:Choice>
    <mc:Fallback>
      <p:transition>
        <p:wheel spokes="1"/>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8.xml"/><Relationship Id="rId1" Type="http://schemas.openxmlformats.org/officeDocument/2006/relationships/tags" Target="../tags/tag1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0.xml"/><Relationship Id="rId1" Type="http://schemas.openxmlformats.org/officeDocument/2006/relationships/tags" Target="../tags/tag19.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2.xml"/><Relationship Id="rId1" Type="http://schemas.openxmlformats.org/officeDocument/2006/relationships/tags" Target="../tags/tag2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4.xml"/><Relationship Id="rId1" Type="http://schemas.openxmlformats.org/officeDocument/2006/relationships/tags" Target="../tags/tag2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6.xml"/><Relationship Id="rId1" Type="http://schemas.openxmlformats.org/officeDocument/2006/relationships/tags" Target="../tags/tag25.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8.xml"/><Relationship Id="rId1" Type="http://schemas.openxmlformats.org/officeDocument/2006/relationships/tags" Target="../tags/tag27.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0.xml"/><Relationship Id="rId1" Type="http://schemas.openxmlformats.org/officeDocument/2006/relationships/tags" Target="../tags/tag29.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2.xml"/><Relationship Id="rId1" Type="http://schemas.openxmlformats.org/officeDocument/2006/relationships/tags" Target="../tags/tag31.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4.xml"/><Relationship Id="rId1" Type="http://schemas.openxmlformats.org/officeDocument/2006/relationships/tags" Target="../tags/tag3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5.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6.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0.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2.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4.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6.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alphaModFix amt="97000"/>
          </a:blip>
          <a:tile tx="0" ty="0" sx="100000" sy="100000" flip="none" algn="tl"/>
        </a:blipFill>
        <a:effectLst/>
      </p:bgPr>
    </p:bg>
    <p:spTree>
      <p:nvGrpSpPr>
        <p:cNvPr id="1" name=""/>
        <p:cNvGrpSpPr/>
        <p:nvPr/>
      </p:nvGrpSpPr>
      <p:grpSpPr/>
      <p:sp>
        <p:nvSpPr>
          <p:cNvPr id="2" name="标题 1"/>
          <p:cNvSpPr>
            <a:spLocks noGrp="1"/>
          </p:cNvSpPr>
          <p:nvPr>
            <p:ph type="ctrTitle"/>
          </p:nvPr>
        </p:nvSpPr>
        <p:spPr>
          <a:xfrm>
            <a:off x="1524000" y="1134428"/>
            <a:ext cx="9144000" cy="2387600"/>
          </a:xfrm>
        </p:spPr>
        <p:txBody>
          <a:bodyPr/>
          <a:p>
            <a:r>
              <a:rPr lang="zh-CN" altLang="en-US" dirty="0">
                <a:solidFill>
                  <a:schemeClr val="tx1"/>
                </a:solidFill>
                <a:effectLst>
                  <a:outerShdw blurRad="38100" dist="19050" dir="2700000" algn="tl" rotWithShape="0">
                    <a:schemeClr val="dk1">
                      <a:alpha val="40000"/>
                    </a:schemeClr>
                  </a:outerShdw>
                </a:effectLst>
                <a:latin typeface="Calibri" charset="0"/>
                <a:ea typeface="宋体" panose="02010600030101010101" pitchFamily="2" charset="-122"/>
                <a:sym typeface="+mn-ea"/>
              </a:rPr>
              <a:t>摩擦材料概述与合成橡胶</a:t>
            </a:r>
            <a:br>
              <a:rPr lang="zh-CN" altLang="en-US" dirty="0">
                <a:solidFill>
                  <a:schemeClr val="tx1"/>
                </a:solidFill>
                <a:effectLst>
                  <a:outerShdw blurRad="38100" dist="19050" dir="2700000" algn="tl" rotWithShape="0">
                    <a:schemeClr val="dk1">
                      <a:alpha val="40000"/>
                    </a:schemeClr>
                  </a:outerShdw>
                </a:effectLst>
                <a:latin typeface="Calibri" charset="0"/>
                <a:ea typeface="宋体" panose="02010600030101010101" pitchFamily="2" charset="-122"/>
              </a:rPr>
            </a:br>
            <a:r>
              <a:rPr lang="zh-CN" altLang="en-US" dirty="0">
                <a:solidFill>
                  <a:schemeClr val="tx1"/>
                </a:solidFill>
                <a:effectLst>
                  <a:outerShdw blurRad="38100" dist="19050" dir="2700000" algn="tl" rotWithShape="0">
                    <a:schemeClr val="dk1">
                      <a:alpha val="40000"/>
                    </a:schemeClr>
                  </a:outerShdw>
                </a:effectLst>
                <a:latin typeface="Calibri" charset="0"/>
                <a:ea typeface="宋体" panose="02010600030101010101" pitchFamily="2" charset="-122"/>
                <a:sym typeface="+mn-ea"/>
              </a:rPr>
              <a:t>在摩擦材料中的应用</a:t>
            </a:r>
            <a:endParaRPr lang="zh-CN" altLang="en-US" dirty="0">
              <a:solidFill>
                <a:schemeClr val="tx1"/>
              </a:solidFill>
              <a:effectLst>
                <a:outerShdw blurRad="38100" dist="19050" dir="2700000" algn="tl" rotWithShape="0">
                  <a:schemeClr val="dk1">
                    <a:alpha val="40000"/>
                  </a:schemeClr>
                </a:outerShdw>
              </a:effectLst>
              <a:latin typeface="Calibri" charset="0"/>
              <a:ea typeface="宋体" panose="02010600030101010101" pitchFamily="2" charset="-122"/>
              <a:sym typeface="+mn-ea"/>
            </a:endParaRPr>
          </a:p>
        </p:txBody>
      </p:sp>
      <p:sp>
        <p:nvSpPr>
          <p:cNvPr id="3" name="副标题 2"/>
          <p:cNvSpPr>
            <a:spLocks noGrp="1"/>
          </p:cNvSpPr>
          <p:nvPr>
            <p:ph type="subTitle" idx="1"/>
          </p:nvPr>
        </p:nvSpPr>
        <p:spPr>
          <a:xfrm>
            <a:off x="1524000" y="4046855"/>
            <a:ext cx="9144000" cy="781050"/>
          </a:xfrm>
        </p:spPr>
        <p:txBody>
          <a:bodyPr/>
          <a:p>
            <a:r>
              <a:rPr lang="en-US" altLang="x-none" sz="3200">
                <a:solidFill>
                  <a:schemeClr val="tx1"/>
                </a:solidFill>
                <a:effectLst>
                  <a:outerShdw blurRad="38100" dist="19050" dir="2700000" algn="tl" rotWithShape="0">
                    <a:schemeClr val="dk1">
                      <a:alpha val="40000"/>
                    </a:schemeClr>
                  </a:outerShdw>
                </a:effectLst>
                <a:latin typeface="Calibri" charset="0"/>
                <a:ea typeface="宋体" panose="02010600030101010101" pitchFamily="2" charset="-122"/>
                <a:sym typeface="+mn-ea"/>
              </a:rPr>
              <a:t>2017</a:t>
            </a:r>
            <a:r>
              <a:rPr lang="zh-CN" altLang="en-US" sz="3200" dirty="0">
                <a:solidFill>
                  <a:schemeClr val="tx1"/>
                </a:solidFill>
                <a:effectLst>
                  <a:outerShdw blurRad="38100" dist="19050" dir="2700000" algn="tl" rotWithShape="0">
                    <a:schemeClr val="dk1">
                      <a:alpha val="40000"/>
                    </a:schemeClr>
                  </a:outerShdw>
                </a:effectLst>
                <a:latin typeface="Calibri" charset="0"/>
                <a:ea typeface="宋体" panose="02010600030101010101" pitchFamily="2" charset="-122"/>
                <a:sym typeface="+mn-ea"/>
              </a:rPr>
              <a:t>年</a:t>
            </a:r>
            <a:r>
              <a:rPr lang="en-US" altLang="x-none" sz="3200">
                <a:solidFill>
                  <a:schemeClr val="tx1"/>
                </a:solidFill>
                <a:effectLst>
                  <a:outerShdw blurRad="38100" dist="19050" dir="2700000" algn="tl" rotWithShape="0">
                    <a:schemeClr val="dk1">
                      <a:alpha val="40000"/>
                    </a:schemeClr>
                  </a:outerShdw>
                </a:effectLst>
                <a:latin typeface="Calibri" charset="0"/>
                <a:ea typeface="宋体" panose="02010600030101010101" pitchFamily="2" charset="-122"/>
                <a:sym typeface="+mn-ea"/>
              </a:rPr>
              <a:t>6</a:t>
            </a:r>
            <a:r>
              <a:rPr lang="zh-CN" altLang="en-US" sz="3200" dirty="0">
                <a:solidFill>
                  <a:schemeClr val="tx1"/>
                </a:solidFill>
                <a:effectLst>
                  <a:outerShdw blurRad="38100" dist="19050" dir="2700000" algn="tl" rotWithShape="0">
                    <a:schemeClr val="dk1">
                      <a:alpha val="40000"/>
                    </a:schemeClr>
                  </a:outerShdw>
                </a:effectLst>
                <a:latin typeface="Calibri" charset="0"/>
                <a:ea typeface="宋体" panose="02010600030101010101" pitchFamily="2" charset="-122"/>
                <a:sym typeface="+mn-ea"/>
              </a:rPr>
              <a:t>月</a:t>
            </a:r>
            <a:endParaRPr lang="zh-CN" altLang="en-US" sz="3200" dirty="0">
              <a:solidFill>
                <a:schemeClr val="tx1"/>
              </a:solidFill>
              <a:effectLst>
                <a:outerShdw blurRad="38100" dist="19050" dir="2700000" algn="tl" rotWithShape="0">
                  <a:schemeClr val="dk1">
                    <a:alpha val="40000"/>
                  </a:schemeClr>
                </a:outerShdw>
              </a:effectLst>
              <a:latin typeface="Calibri" charset="0"/>
              <a:ea typeface="宋体" panose="02010600030101010101" pitchFamily="2" charset="-122"/>
              <a:sym typeface="+mn-ea"/>
            </a:endParaRPr>
          </a:p>
          <a:p>
            <a:endParaRPr lang="zh-CN" altLang="en-US" sz="3200"/>
          </a:p>
        </p:txBody>
      </p:sp>
      <p:sp>
        <p:nvSpPr>
          <p:cNvPr id="5" name="文本框 4"/>
          <p:cNvSpPr txBox="1"/>
          <p:nvPr/>
        </p:nvSpPr>
        <p:spPr>
          <a:xfrm>
            <a:off x="7011035" y="304800"/>
            <a:ext cx="4369435" cy="460375"/>
          </a:xfrm>
          <a:prstGeom prst="rect">
            <a:avLst/>
          </a:prstGeom>
          <a:noFill/>
        </p:spPr>
        <p:txBody>
          <a:bodyPr wrap="square" rtlCol="0">
            <a:spAutoFit/>
          </a:bodyPr>
          <a:p>
            <a:pPr lvl="0" algn="l"/>
            <a:r>
              <a:rPr lang="zh-CN" altLang="en-US" sz="2400">
                <a:sym typeface="+mn-ea"/>
              </a:rPr>
              <a:t>黄山海实新材料科技有限公司</a:t>
            </a:r>
            <a:endParaRPr lang="zh-CN" altLang="en-US" sz="2400">
              <a:sym typeface="+mn-ea"/>
            </a:endParaRP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占位符 11"/>
          <p:cNvSpPr txBox="1"/>
          <p:nvPr>
            <p:custDataLst>
              <p:tags r:id="rId1"/>
            </p:custDataLst>
          </p:nvPr>
        </p:nvSpPr>
        <p:spPr>
          <a:xfrm>
            <a:off x="1102782" y="802105"/>
            <a:ext cx="9973733" cy="5165558"/>
          </a:xfrm>
          <a:prstGeom prst="rect">
            <a:avLst/>
          </a:prstGeom>
        </p:spPr>
        <p:txBody>
          <a:bodyPr anchor="ctr" anchorCtr="0">
            <a:normAutofit fontScale="7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0000"/>
              </a:lnSpc>
              <a:buNone/>
            </a:pPr>
            <a:r>
              <a:rPr lang="en-US" altLang="x-none" sz="3600" b="1">
                <a:solidFill>
                  <a:srgbClr val="0000FF"/>
                </a:solidFill>
                <a:ea typeface="宋体" panose="02010600030101010101" pitchFamily="2" charset="-122"/>
                <a:sym typeface="+mn-ea"/>
              </a:rPr>
              <a:t> </a:t>
            </a:r>
            <a:r>
              <a:rPr lang="en-US" altLang="x-none" sz="3600">
                <a:solidFill>
                  <a:srgbClr val="FF0000"/>
                </a:solidFill>
                <a:latin typeface="黑体" panose="02010600030101010101" charset="-122"/>
                <a:ea typeface="黑体" panose="02010600030101010101" charset="-122"/>
                <a:sym typeface="+mn-ea"/>
              </a:rPr>
              <a:t>1.4.5</a:t>
            </a:r>
            <a:r>
              <a:rPr lang="zh-CN" altLang="en-US" sz="3600" dirty="0">
                <a:solidFill>
                  <a:srgbClr val="FF0000"/>
                </a:solidFill>
                <a:latin typeface="黑体" panose="02010600030101010101" charset="-122"/>
                <a:ea typeface="黑体" panose="02010600030101010101" charset="-122"/>
                <a:sym typeface="+mn-ea"/>
              </a:rPr>
              <a:t>对偶面磨损小（对偶：制动盘</a:t>
            </a:r>
            <a:r>
              <a:rPr lang="en-US" altLang="x-none" sz="3600">
                <a:solidFill>
                  <a:srgbClr val="FF0000"/>
                </a:solidFill>
                <a:latin typeface="黑体" panose="02010600030101010101" charset="-122"/>
                <a:ea typeface="黑体" panose="02010600030101010101" charset="-122"/>
                <a:sym typeface="+mn-ea"/>
              </a:rPr>
              <a:t>.</a:t>
            </a:r>
            <a:r>
              <a:rPr lang="zh-CN" altLang="en-US" sz="3600" dirty="0">
                <a:solidFill>
                  <a:srgbClr val="FF0000"/>
                </a:solidFill>
                <a:latin typeface="黑体" panose="02010600030101010101" charset="-122"/>
                <a:ea typeface="黑体" panose="02010600030101010101" charset="-122"/>
                <a:sym typeface="+mn-ea"/>
              </a:rPr>
              <a:t>制动鼓）</a:t>
            </a:r>
            <a:endParaRPr lang="zh-CN" altLang="en-US" sz="3600" dirty="0">
              <a:solidFill>
                <a:srgbClr val="FF0000"/>
              </a:solidFill>
              <a:latin typeface="黑体" panose="02010600030101010101" charset="-122"/>
              <a:ea typeface="黑体" panose="02010600030101010101" charset="-122"/>
              <a:sym typeface="+mn-ea"/>
            </a:endParaRPr>
          </a:p>
          <a:p>
            <a:pPr>
              <a:lnSpc>
                <a:spcPct val="90000"/>
              </a:lnSpc>
              <a:buNone/>
            </a:pPr>
            <a:r>
              <a:rPr lang="zh-CN" altLang="en-US" sz="3600" dirty="0">
                <a:latin typeface="黑体" panose="02010600030101010101" charset="-122"/>
                <a:ea typeface="黑体" panose="02010600030101010101" charset="-122"/>
                <a:sym typeface="+mn-ea"/>
              </a:rPr>
              <a:t>      摩擦材料制品的制动及传动功能均需通过对偶件在摩擦中实现。在此摩擦过程中对偶件都会不同程度磨损，要求作为消耗性复合材料--摩擦材料和对偶件的磨损要小，在制动传动过程中不应出现将对偶件表面擦伤，形成沟槽等过度磨损现象。</a:t>
            </a:r>
            <a:endParaRPr lang="zh-CN" altLang="en-US" sz="3600" dirty="0">
              <a:latin typeface="黑体" panose="02010600030101010101" charset="-122"/>
              <a:ea typeface="黑体" panose="02010600030101010101" charset="-122"/>
              <a:sym typeface="+mn-ea"/>
            </a:endParaRPr>
          </a:p>
          <a:p>
            <a:pPr>
              <a:lnSpc>
                <a:spcPct val="90000"/>
              </a:lnSpc>
              <a:buNone/>
            </a:pPr>
            <a:r>
              <a:rPr lang="en-US" altLang="x-none" sz="3600">
                <a:latin typeface="黑体" panose="02010600030101010101" charset="-122"/>
                <a:ea typeface="黑体" panose="02010600030101010101" charset="-122"/>
                <a:sym typeface="+mn-ea"/>
              </a:rPr>
              <a:t>      </a:t>
            </a:r>
            <a:r>
              <a:rPr lang="en-US" altLang="x-none" sz="3600">
                <a:solidFill>
                  <a:srgbClr val="FF0000"/>
                </a:solidFill>
                <a:latin typeface="黑体" panose="02010600030101010101" charset="-122"/>
                <a:ea typeface="黑体" panose="02010600030101010101" charset="-122"/>
                <a:sym typeface="+mn-ea"/>
              </a:rPr>
              <a:t>2.</a:t>
            </a:r>
            <a:r>
              <a:rPr lang="zh-CN" altLang="en-US" sz="3600" dirty="0">
                <a:solidFill>
                  <a:srgbClr val="FF0000"/>
                </a:solidFill>
                <a:latin typeface="黑体" panose="02010600030101010101" charset="-122"/>
                <a:ea typeface="黑体" panose="02010600030101010101" charset="-122"/>
                <a:sym typeface="+mn-ea"/>
              </a:rPr>
              <a:t>合成橡胶在摩擦材料中的作用和应用</a:t>
            </a:r>
            <a:endParaRPr lang="zh-CN" altLang="en-US" sz="3600" dirty="0">
              <a:solidFill>
                <a:srgbClr val="FF0000"/>
              </a:solidFill>
              <a:latin typeface="黑体" panose="02010600030101010101" charset="-122"/>
              <a:ea typeface="黑体" panose="02010600030101010101" charset="-122"/>
              <a:sym typeface="+mn-ea"/>
            </a:endParaRPr>
          </a:p>
          <a:p>
            <a:pPr>
              <a:lnSpc>
                <a:spcPct val="90000"/>
              </a:lnSpc>
              <a:buNone/>
            </a:pPr>
            <a:r>
              <a:rPr lang="en-US" altLang="x-none" sz="3600">
                <a:solidFill>
                  <a:srgbClr val="FF0000"/>
                </a:solidFill>
                <a:latin typeface="黑体" panose="02010600030101010101" charset="-122"/>
                <a:ea typeface="黑体" panose="02010600030101010101" charset="-122"/>
                <a:sym typeface="+mn-ea"/>
              </a:rPr>
              <a:t>      2.1</a:t>
            </a:r>
            <a:r>
              <a:rPr lang="zh-CN" altLang="en-US" sz="3600" dirty="0">
                <a:solidFill>
                  <a:srgbClr val="FF0000"/>
                </a:solidFill>
                <a:latin typeface="黑体" panose="02010600030101010101" charset="-122"/>
                <a:ea typeface="黑体" panose="02010600030101010101" charset="-122"/>
                <a:sym typeface="+mn-ea"/>
              </a:rPr>
              <a:t>与酚醛树脂共用作为有机粘结剂</a:t>
            </a:r>
            <a:endParaRPr lang="zh-CN" altLang="en-US" sz="3600" dirty="0">
              <a:solidFill>
                <a:srgbClr val="FF0000"/>
              </a:solidFill>
              <a:latin typeface="黑体" panose="02010600030101010101" charset="-122"/>
              <a:ea typeface="黑体" panose="02010600030101010101" charset="-122"/>
              <a:sym typeface="+mn-ea"/>
            </a:endParaRPr>
          </a:p>
          <a:p>
            <a:pPr>
              <a:lnSpc>
                <a:spcPct val="90000"/>
              </a:lnSpc>
              <a:buNone/>
            </a:pPr>
            <a:r>
              <a:rPr lang="zh-CN" altLang="en-US" sz="3600" dirty="0">
                <a:latin typeface="黑体" panose="02010600030101010101" charset="-122"/>
                <a:ea typeface="黑体" panose="02010600030101010101" charset="-122"/>
                <a:sym typeface="+mn-ea"/>
              </a:rPr>
              <a:t>      摩擦材料所用有机粘结剂一般为酚醛树脂和合成橡胶，以酚醛树脂为主，它们的特性和作用是当处于一定加热温度下时，先呈现软化后变成黏流态产生流动并均匀分布在复合材料中形成材料的基体或称连续相，最后通过树脂固化作用和橡胶硫化作用，将摩擦材料中的增强纤维和摩擦系数调节的各种非金属矿填料粘结在一起，形成质地致密的有一定强度的摩擦片制品。</a:t>
            </a:r>
            <a:endParaRPr lang="zh-CN" altLang="en-US" sz="3600" dirty="0">
              <a:latin typeface="黑体" panose="02010600030101010101" charset="-122"/>
              <a:ea typeface="黑体" panose="02010600030101010101" charset="-122"/>
              <a:sym typeface="+mn-ea"/>
            </a:endParaRPr>
          </a:p>
          <a:p>
            <a:endParaRPr lang="zh-CN" altLang="en-US" sz="3600" dirty="0" smtClean="0">
              <a:latin typeface="黑体" panose="02010600030101010101" charset="-122"/>
              <a:ea typeface="黑体" panose="02010600030101010101" charset="-122"/>
              <a:sym typeface="+mn-ea"/>
            </a:endParaRPr>
          </a:p>
        </p:txBody>
      </p:sp>
    </p:spTree>
    <p:custDataLst>
      <p:tags r:id="rId2"/>
    </p:custDataLst>
  </p:cSld>
  <p:clrMapOvr>
    <a:masterClrMapping/>
  </p:clrMapOvr>
  <p:transition>
    <p:wheel spokes="1"/>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占位符 11"/>
          <p:cNvSpPr txBox="1"/>
          <p:nvPr>
            <p:custDataLst>
              <p:tags r:id="rId1"/>
            </p:custDataLst>
          </p:nvPr>
        </p:nvSpPr>
        <p:spPr>
          <a:xfrm>
            <a:off x="1102782" y="802105"/>
            <a:ext cx="9973733" cy="5165558"/>
          </a:xfrm>
          <a:prstGeom prst="rect">
            <a:avLst/>
          </a:prstGeom>
        </p:spPr>
        <p:txBody>
          <a:bodyPr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30505" algn="just" fontAlgn="auto">
              <a:lnSpc>
                <a:spcPct val="120000"/>
              </a:lnSpc>
              <a:buNone/>
            </a:pPr>
            <a:r>
              <a:rPr lang="en-US" altLang="zh-CN"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0030101010101" charset="-122"/>
                <a:ea typeface="黑体" panose="02010600030101010101" charset="-122"/>
                <a:sym typeface="+mn-ea"/>
              </a:rPr>
              <a:t> </a:t>
            </a:r>
            <a:r>
              <a:rPr lang="zh-CN" altLang="en-US" dirty="0">
                <a:latin typeface="黑体" panose="02010600030101010101" charset="-122"/>
                <a:ea typeface="黑体" panose="02010600030101010101" charset="-122"/>
                <a:sym typeface="+mn-ea"/>
              </a:rPr>
              <a:t>对于摩擦材料而言，树脂和橡胶的耐热性是非常重要的性能指标，在摩擦片在制动与传动工况中，其名称时产生的温度一般处于</a:t>
            </a:r>
            <a:r>
              <a:rPr lang="en-US" altLang="x-none">
                <a:latin typeface="黑体" panose="02010600030101010101" charset="-122"/>
                <a:ea typeface="黑体" panose="02010600030101010101" charset="-122"/>
                <a:sym typeface="+mn-ea"/>
              </a:rPr>
              <a:t>200℃~700℃</a:t>
            </a:r>
            <a:r>
              <a:rPr lang="zh-CN" altLang="en-US" dirty="0">
                <a:latin typeface="黑体" panose="02010600030101010101" charset="-122"/>
                <a:ea typeface="黑体" panose="02010600030101010101" charset="-122"/>
                <a:sym typeface="+mn-ea"/>
              </a:rPr>
              <a:t>左右，一般增强纤维（无机矿物纤维，金属纤维）和无机矿物纤维不会发生分解，而对于树脂和橡胶来说已进入热分解区域，因此摩擦材料各项性能指标会发生不利的变化，如摩擦系数磨损，机械等性能均会下降。宏观上反映的三热现象（热衰退</a:t>
            </a:r>
            <a:r>
              <a:rPr lang="en-US" altLang="x-none">
                <a:latin typeface="黑体" panose="02010600030101010101" charset="-122"/>
                <a:ea typeface="黑体" panose="02010600030101010101" charset="-122"/>
                <a:sym typeface="+mn-ea"/>
              </a:rPr>
              <a:t>.</a:t>
            </a:r>
            <a:r>
              <a:rPr lang="zh-CN" altLang="en-US" dirty="0">
                <a:latin typeface="黑体" panose="02010600030101010101" charset="-122"/>
                <a:ea typeface="黑体" panose="02010600030101010101" charset="-122"/>
                <a:sym typeface="+mn-ea"/>
              </a:rPr>
              <a:t>热膨胀</a:t>
            </a:r>
            <a:r>
              <a:rPr lang="en-US" altLang="x-none">
                <a:latin typeface="黑体" panose="02010600030101010101" charset="-122"/>
                <a:ea typeface="黑体" panose="02010600030101010101" charset="-122"/>
                <a:sym typeface="+mn-ea"/>
              </a:rPr>
              <a:t>.</a:t>
            </a:r>
            <a:r>
              <a:rPr lang="zh-CN" altLang="en-US" dirty="0">
                <a:latin typeface="黑体" panose="02010600030101010101" charset="-122"/>
                <a:ea typeface="黑体" panose="02010600030101010101" charset="-122"/>
                <a:sym typeface="+mn-ea"/>
              </a:rPr>
              <a:t>热龟裂）其根源是由树脂和橡胶热分解所致，因此树脂和橡胶的质量好坏对摩擦材料而言十分重要。</a:t>
            </a:r>
            <a:endParaRPr lang="zh-CN" altLang="en-US" dirty="0" smtClean="0">
              <a:latin typeface="黑体" panose="02010600030101010101" charset="-122"/>
              <a:ea typeface="黑体" panose="02010600030101010101" charset="-122"/>
              <a:sym typeface="+mn-ea"/>
            </a:endParaRPr>
          </a:p>
        </p:txBody>
      </p:sp>
    </p:spTree>
    <p:custDataLst>
      <p:tags r:id="rId2"/>
    </p:custDataLst>
  </p:cSld>
  <p:clrMapOvr>
    <a:masterClrMapping/>
  </p:clrMapOvr>
  <p:transition>
    <p:wheel spokes="1"/>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占位符 11"/>
          <p:cNvSpPr txBox="1"/>
          <p:nvPr>
            <p:custDataLst>
              <p:tags r:id="rId1"/>
            </p:custDataLst>
          </p:nvPr>
        </p:nvSpPr>
        <p:spPr>
          <a:xfrm>
            <a:off x="1108497" y="845920"/>
            <a:ext cx="9973733" cy="5165558"/>
          </a:xfrm>
          <a:prstGeom prst="rect">
            <a:avLst/>
          </a:prstGeom>
        </p:spPr>
        <p:txBody>
          <a:bodyPr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buNone/>
            </a:pPr>
            <a:r>
              <a:rPr lang="en-US" altLang="x-none">
                <a:solidFill>
                  <a:srgbClr val="FF0000"/>
                </a:solidFill>
                <a:latin typeface="黑体" panose="02010600030101010101" charset="-122"/>
                <a:ea typeface="黑体" panose="02010600030101010101" charset="-122"/>
                <a:sym typeface="+mn-ea"/>
              </a:rPr>
              <a:t>2.2 </a:t>
            </a:r>
            <a:r>
              <a:rPr lang="zh-CN" altLang="en-US" dirty="0">
                <a:solidFill>
                  <a:srgbClr val="FF0000"/>
                </a:solidFill>
                <a:latin typeface="黑体" panose="02010600030101010101" charset="-122"/>
                <a:ea typeface="黑体" panose="02010600030101010101" charset="-122"/>
                <a:sym typeface="+mn-ea"/>
              </a:rPr>
              <a:t>合成橡胶（含丁腈橡胶）在摩擦材料应用和作用 </a:t>
            </a:r>
            <a:endParaRPr lang="zh-CN" altLang="en-US" dirty="0">
              <a:solidFill>
                <a:srgbClr val="FF0000"/>
              </a:solidFill>
              <a:latin typeface="黑体" panose="02010600030101010101" charset="-122"/>
              <a:ea typeface="黑体" panose="02010600030101010101" charset="-122"/>
              <a:sym typeface="+mn-ea"/>
            </a:endParaRPr>
          </a:p>
          <a:p>
            <a:pPr>
              <a:lnSpc>
                <a:spcPct val="120000"/>
              </a:lnSpc>
              <a:buNone/>
            </a:pPr>
            <a:r>
              <a:rPr lang="en-US" altLang="x-none">
                <a:solidFill>
                  <a:srgbClr val="FF0000"/>
                </a:solidFill>
                <a:latin typeface="黑体" panose="02010600030101010101" charset="-122"/>
                <a:ea typeface="黑体" panose="02010600030101010101" charset="-122"/>
                <a:sym typeface="+mn-ea"/>
              </a:rPr>
              <a:t>      2.2.1 </a:t>
            </a:r>
            <a:r>
              <a:rPr lang="zh-CN" altLang="en-US" dirty="0">
                <a:solidFill>
                  <a:srgbClr val="FF0000"/>
                </a:solidFill>
                <a:latin typeface="黑体" panose="02010600030101010101" charset="-122"/>
                <a:ea typeface="黑体" panose="02010600030101010101" charset="-122"/>
                <a:sym typeface="+mn-ea"/>
              </a:rPr>
              <a:t>改性酚醛树脂</a:t>
            </a:r>
            <a:endParaRPr lang="zh-CN" altLang="en-US" dirty="0">
              <a:solidFill>
                <a:srgbClr val="FF0000"/>
              </a:solidFill>
              <a:latin typeface="黑体" panose="02010600030101010101" charset="-122"/>
              <a:ea typeface="黑体" panose="02010600030101010101" charset="-122"/>
              <a:sym typeface="+mn-ea"/>
            </a:endParaRPr>
          </a:p>
          <a:p>
            <a:pPr>
              <a:lnSpc>
                <a:spcPct val="120000"/>
              </a:lnSpc>
              <a:buNone/>
            </a:pPr>
            <a:r>
              <a:rPr lang="zh-CN" altLang="en-US" b="1" dirty="0">
                <a:solidFill>
                  <a:srgbClr val="0000FF"/>
                </a:solidFill>
                <a:latin typeface="黑体" panose="02010600030101010101" charset="-122"/>
                <a:ea typeface="黑体" panose="02010600030101010101" charset="-122"/>
                <a:sym typeface="+mn-ea"/>
              </a:rPr>
              <a:t>      </a:t>
            </a:r>
            <a:r>
              <a:rPr lang="zh-CN" altLang="en-US" dirty="0">
                <a:latin typeface="黑体" panose="02010600030101010101" charset="-122"/>
                <a:ea typeface="黑体" panose="02010600030101010101" charset="-122"/>
                <a:sym typeface="+mn-ea"/>
              </a:rPr>
              <a:t>纯酚醛树脂存在一些不足，质地脆硬，韧性差，用橡胶改性酚醛树脂，能降低摩擦材料弹性模量和硬度，提高冲击强度，为使制动舒适，业内生产盘型刹车片厂大部分分采用丁腈改性酚醛树脂如海沃斯公司生产的“</a:t>
            </a:r>
            <a:r>
              <a:rPr lang="en-US" altLang="x-none">
                <a:latin typeface="黑体" panose="02010600030101010101" charset="-122"/>
                <a:ea typeface="黑体" panose="02010600030101010101" charset="-122"/>
                <a:sym typeface="+mn-ea"/>
              </a:rPr>
              <a:t>6530”</a:t>
            </a:r>
            <a:r>
              <a:rPr lang="zh-CN" altLang="en-US" dirty="0">
                <a:latin typeface="黑体" panose="02010600030101010101" charset="-122"/>
                <a:ea typeface="黑体" panose="02010600030101010101" charset="-122"/>
                <a:sym typeface="+mn-ea"/>
              </a:rPr>
              <a:t>牌号树脂</a:t>
            </a:r>
            <a:r>
              <a:rPr lang="en-US" altLang="x-none">
                <a:latin typeface="Calibri" charset="0"/>
                <a:ea typeface="黑体" panose="02010600030101010101" charset="-122"/>
                <a:sym typeface="+mn-ea"/>
              </a:rPr>
              <a:t>·</a:t>
            </a:r>
            <a:r>
              <a:rPr lang="zh-CN" altLang="en-US" dirty="0">
                <a:latin typeface="黑体" panose="02010600030101010101" charset="-122"/>
                <a:ea typeface="黑体" panose="02010600030101010101" charset="-122"/>
                <a:sym typeface="+mn-ea"/>
              </a:rPr>
              <a:t>酚醛树脂中丁腈胶含量从</a:t>
            </a:r>
            <a:r>
              <a:rPr lang="en-US" altLang="x-none">
                <a:latin typeface="黑体" panose="02010600030101010101" charset="-122"/>
                <a:ea typeface="黑体" panose="02010600030101010101" charset="-122"/>
                <a:sym typeface="+mn-ea"/>
              </a:rPr>
              <a:t>10%-20%</a:t>
            </a:r>
            <a:r>
              <a:rPr lang="zh-CN" altLang="en-US" dirty="0">
                <a:latin typeface="黑体" panose="02010600030101010101" charset="-122"/>
                <a:ea typeface="黑体" panose="02010600030101010101" charset="-122"/>
                <a:sym typeface="+mn-ea"/>
              </a:rPr>
              <a:t>左右，也有</a:t>
            </a:r>
            <a:r>
              <a:rPr lang="en-US" altLang="x-none">
                <a:latin typeface="黑体" panose="02010600030101010101" charset="-122"/>
                <a:ea typeface="黑体" panose="02010600030101010101" charset="-122"/>
                <a:sym typeface="+mn-ea"/>
              </a:rPr>
              <a:t>5%</a:t>
            </a:r>
            <a:r>
              <a:rPr lang="zh-CN" altLang="en-US" dirty="0">
                <a:latin typeface="黑体" panose="02010600030101010101" charset="-122"/>
                <a:ea typeface="黑体" panose="02010600030101010101" charset="-122"/>
                <a:sym typeface="+mn-ea"/>
              </a:rPr>
              <a:t>，也有企业采用在混料时加入丁腈胶粉，乳胶进行物理共混改进。</a:t>
            </a:r>
            <a:endParaRPr lang="zh-CN" altLang="en-US" dirty="0" smtClean="0">
              <a:latin typeface="黑体" panose="02010600030101010101" charset="-122"/>
              <a:ea typeface="黑体" panose="02010600030101010101" charset="-122"/>
              <a:sym typeface="+mn-ea"/>
            </a:endParaRPr>
          </a:p>
        </p:txBody>
      </p:sp>
    </p:spTree>
    <p:custDataLst>
      <p:tags r:id="rId2"/>
    </p:custDataLst>
  </p:cSld>
  <p:clrMapOvr>
    <a:masterClrMapping/>
  </p:clrMapOvr>
  <p:transition>
    <p:wheel spokes="1"/>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占位符 11"/>
          <p:cNvSpPr txBox="1"/>
          <p:nvPr>
            <p:custDataLst>
              <p:tags r:id="rId1"/>
            </p:custDataLst>
          </p:nvPr>
        </p:nvSpPr>
        <p:spPr>
          <a:xfrm>
            <a:off x="1102782" y="802105"/>
            <a:ext cx="9973733" cy="5165558"/>
          </a:xfrm>
          <a:prstGeom prst="rect">
            <a:avLst/>
          </a:prstGeom>
        </p:spPr>
        <p:txBody>
          <a:bodyPr anchor="ctr" anchorCtr="0">
            <a:normAutofit fontScale="7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altLang="x-none" sz="3600" b="1">
                <a:solidFill>
                  <a:srgbClr val="FF0000"/>
                </a:solidFill>
                <a:effectLst/>
                <a:ea typeface="宋体" panose="02010600030101010101" pitchFamily="2" charset="-122"/>
                <a:sym typeface="+mn-ea"/>
              </a:rPr>
              <a:t> </a:t>
            </a:r>
            <a:r>
              <a:rPr lang="en-US" altLang="x-none" sz="3600">
                <a:solidFill>
                  <a:srgbClr val="FF0000"/>
                </a:solidFill>
                <a:latin typeface="黑体" panose="02010600030101010101" charset="-122"/>
                <a:ea typeface="黑体" panose="02010600030101010101" charset="-122"/>
                <a:sym typeface="+mn-ea"/>
              </a:rPr>
              <a:t>2.2.2 </a:t>
            </a:r>
            <a:r>
              <a:rPr lang="zh-CN" altLang="en-US" sz="3600" dirty="0">
                <a:solidFill>
                  <a:srgbClr val="FF0000"/>
                </a:solidFill>
                <a:latin typeface="黑体" panose="02010600030101010101" charset="-122"/>
                <a:ea typeface="黑体" panose="02010600030101010101" charset="-122"/>
                <a:sym typeface="+mn-ea"/>
              </a:rPr>
              <a:t>作为辅助改性剂，降低制品的硬度，弹性模量等</a:t>
            </a:r>
            <a:endParaRPr lang="zh-CN" altLang="en-US" sz="3600" dirty="0">
              <a:solidFill>
                <a:srgbClr val="FF0000"/>
              </a:solidFill>
              <a:latin typeface="黑体" panose="02010600030101010101" charset="-122"/>
              <a:ea typeface="黑体" panose="02010600030101010101" charset="-122"/>
              <a:sym typeface="+mn-ea"/>
            </a:endParaRPr>
          </a:p>
          <a:p>
            <a:pPr>
              <a:buNone/>
            </a:pPr>
            <a:r>
              <a:rPr lang="zh-CN" altLang="en-US" sz="3600" dirty="0">
                <a:latin typeface="黑体" panose="02010600030101010101" charset="-122"/>
                <a:ea typeface="黑体" panose="02010600030101010101" charset="-122"/>
                <a:sym typeface="+mn-ea"/>
              </a:rPr>
              <a:t>      在大部分摩擦材料制品中，合成橡胶作辅助改性剂被复合使用，目的是降低制品的硬度，弹性模量，提高韧性和冲击强度等。</a:t>
            </a:r>
            <a:endParaRPr lang="zh-CN" altLang="en-US" sz="3600" dirty="0">
              <a:latin typeface="黑体" panose="02010600030101010101" charset="-122"/>
              <a:ea typeface="黑体" panose="02010600030101010101" charset="-122"/>
              <a:sym typeface="+mn-ea"/>
            </a:endParaRPr>
          </a:p>
          <a:p>
            <a:pPr>
              <a:buNone/>
            </a:pPr>
            <a:r>
              <a:rPr lang="zh-CN" altLang="en-US" sz="3600" dirty="0">
                <a:latin typeface="黑体" panose="02010600030101010101" charset="-122"/>
                <a:ea typeface="黑体" panose="02010600030101010101" charset="-122"/>
                <a:sym typeface="+mn-ea"/>
              </a:rPr>
              <a:t>      但对有些特殊要求的摩擦材料如软质，本软质制品，有时橡胶用量高达</a:t>
            </a:r>
            <a:r>
              <a:rPr lang="en-US" altLang="x-none" sz="3600">
                <a:latin typeface="黑体" panose="02010600030101010101" charset="-122"/>
                <a:ea typeface="黑体" panose="02010600030101010101" charset="-122"/>
                <a:sym typeface="+mn-ea"/>
              </a:rPr>
              <a:t>8%</a:t>
            </a:r>
            <a:r>
              <a:rPr lang="zh-CN" altLang="en-US" sz="3600" dirty="0">
                <a:latin typeface="黑体" panose="02010600030101010101" charset="-122"/>
                <a:ea typeface="黑体" panose="02010600030101010101" charset="-122"/>
                <a:sym typeface="+mn-ea"/>
              </a:rPr>
              <a:t>以上，甚至超过树脂的用量，当生产橡胶基产品时，如橡胶刹车带等，如城市公交刹车片（鼓型）其含胶量达</a:t>
            </a:r>
            <a:r>
              <a:rPr lang="en-US" altLang="x-none" sz="3600">
                <a:latin typeface="黑体" panose="02010600030101010101" charset="-122"/>
                <a:ea typeface="黑体" panose="02010600030101010101" charset="-122"/>
                <a:sym typeface="+mn-ea"/>
              </a:rPr>
              <a:t>12%</a:t>
            </a:r>
            <a:r>
              <a:rPr lang="zh-CN" altLang="en-US" sz="3600" dirty="0">
                <a:latin typeface="黑体" panose="02010600030101010101" charset="-122"/>
                <a:ea typeface="黑体" panose="02010600030101010101" charset="-122"/>
                <a:sym typeface="+mn-ea"/>
              </a:rPr>
              <a:t>，在制动时刹车片的噪音大为降低。</a:t>
            </a:r>
            <a:endParaRPr lang="zh-CN" altLang="en-US" sz="3600" dirty="0">
              <a:latin typeface="黑体" panose="02010600030101010101" charset="-122"/>
              <a:ea typeface="黑体" panose="02010600030101010101" charset="-122"/>
              <a:sym typeface="+mn-ea"/>
            </a:endParaRPr>
          </a:p>
          <a:p>
            <a:pPr>
              <a:buNone/>
            </a:pPr>
            <a:r>
              <a:rPr lang="zh-CN" altLang="en-US" sz="3600" dirty="0">
                <a:latin typeface="黑体" panose="02010600030101010101" charset="-122"/>
                <a:ea typeface="黑体" panose="02010600030101010101" charset="-122"/>
                <a:sym typeface="+mn-ea"/>
              </a:rPr>
              <a:t>      在火车闸瓦和火车摩擦片的应用中，丁腈橡胶与丁腈粉末的使用对于降低弹性模量十分重要，铁道部测试标准中，弹性模量</a:t>
            </a:r>
            <a:r>
              <a:rPr lang="en-US" altLang="x-none" sz="3600">
                <a:latin typeface="黑体" panose="02010600030101010101" charset="-122"/>
                <a:ea typeface="黑体" panose="02010600030101010101" charset="-122"/>
                <a:sym typeface="+mn-ea"/>
              </a:rPr>
              <a:t>≤1.0x10</a:t>
            </a:r>
            <a:r>
              <a:rPr lang="en-US" altLang="x-none" sz="3600" baseline="30000">
                <a:latin typeface="黑体" panose="02010600030101010101" charset="-122"/>
                <a:ea typeface="黑体" panose="02010600030101010101" charset="-122"/>
                <a:sym typeface="+mn-ea"/>
              </a:rPr>
              <a:t>3</a:t>
            </a:r>
            <a:r>
              <a:rPr lang="en-US" altLang="x-none" sz="3600">
                <a:latin typeface="黑体" panose="02010600030101010101" charset="-122"/>
                <a:ea typeface="黑体" panose="02010600030101010101" charset="-122"/>
                <a:sym typeface="+mn-ea"/>
              </a:rPr>
              <a:t>mpa</a:t>
            </a:r>
            <a:r>
              <a:rPr lang="zh-CN" altLang="en-US" sz="3600" dirty="0">
                <a:latin typeface="黑体" panose="02010600030101010101" charset="-122"/>
                <a:ea typeface="黑体" panose="02010600030101010101" charset="-122"/>
                <a:sym typeface="+mn-ea"/>
              </a:rPr>
              <a:t>，据专家记证：弹性模量小可防止摩擦材料伤划轮箍和制动盘，降低火车闸瓦，闸片制动时产生热斑和“金属镶嵌”现象的发生率。</a:t>
            </a:r>
            <a:endParaRPr lang="zh-CN" altLang="en-US" sz="3600" dirty="0" smtClean="0">
              <a:latin typeface="黑体" panose="02010600030101010101" charset="-122"/>
              <a:ea typeface="黑体" panose="02010600030101010101" charset="-122"/>
              <a:sym typeface="+mn-ea"/>
            </a:endParaRPr>
          </a:p>
        </p:txBody>
      </p:sp>
    </p:spTree>
    <p:custDataLst>
      <p:tags r:id="rId2"/>
    </p:custDataLst>
  </p:cSld>
  <p:clrMapOvr>
    <a:masterClrMapping/>
  </p:clrMapOvr>
  <p:transition>
    <p:wheel spokes="1"/>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占位符 11"/>
          <p:cNvSpPr txBox="1"/>
          <p:nvPr>
            <p:custDataLst>
              <p:tags r:id="rId1"/>
            </p:custDataLst>
          </p:nvPr>
        </p:nvSpPr>
        <p:spPr>
          <a:xfrm>
            <a:off x="1102782" y="802105"/>
            <a:ext cx="9973733" cy="5165558"/>
          </a:xfrm>
          <a:prstGeom prst="rect">
            <a:avLst/>
          </a:prstGeom>
        </p:spPr>
        <p:txBody>
          <a:bodyPr anchor="ctr" anchorCtr="0">
            <a:normAutofit fontScale="7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buNone/>
            </a:pPr>
            <a:r>
              <a:rPr lang="en-US" altLang="x-none" sz="3600">
                <a:solidFill>
                  <a:srgbClr val="FF0000"/>
                </a:solidFill>
                <a:latin typeface="黑体" panose="02010600030101010101" charset="-122"/>
                <a:ea typeface="黑体" panose="02010600030101010101" charset="-122"/>
                <a:sym typeface="+mn-ea"/>
              </a:rPr>
              <a:t>2.2.3 </a:t>
            </a:r>
            <a:r>
              <a:rPr lang="zh-CN" altLang="en-US" sz="3600" dirty="0">
                <a:solidFill>
                  <a:srgbClr val="FF0000"/>
                </a:solidFill>
                <a:latin typeface="黑体" panose="02010600030101010101" charset="-122"/>
                <a:ea typeface="黑体" panose="02010600030101010101" charset="-122"/>
                <a:sym typeface="+mn-ea"/>
              </a:rPr>
              <a:t>丁腈橡胶有助于提高树脂的交联度。</a:t>
            </a:r>
            <a:endParaRPr lang="zh-CN" altLang="en-US" sz="3600" dirty="0">
              <a:solidFill>
                <a:srgbClr val="FF0000"/>
              </a:solidFill>
              <a:latin typeface="黑体" panose="02010600030101010101" charset="-122"/>
              <a:ea typeface="黑体" panose="02010600030101010101" charset="-122"/>
              <a:sym typeface="+mn-ea"/>
            </a:endParaRPr>
          </a:p>
          <a:p>
            <a:pPr>
              <a:lnSpc>
                <a:spcPct val="110000"/>
              </a:lnSpc>
              <a:buNone/>
            </a:pPr>
            <a:r>
              <a:rPr lang="zh-CN" altLang="en-US" sz="3600" dirty="0">
                <a:latin typeface="黑体" panose="02010600030101010101" charset="-122"/>
                <a:ea typeface="黑体" panose="02010600030101010101" charset="-122"/>
                <a:sym typeface="+mn-ea"/>
              </a:rPr>
              <a:t>      专家认证在摩擦材料产品中添加</a:t>
            </a:r>
            <a:r>
              <a:rPr lang="en-US" altLang="x-none" sz="3600">
                <a:latin typeface="黑体" panose="02010600030101010101" charset="-122"/>
                <a:ea typeface="黑体" panose="02010600030101010101" charset="-122"/>
                <a:sym typeface="+mn-ea"/>
              </a:rPr>
              <a:t>5%</a:t>
            </a:r>
            <a:r>
              <a:rPr lang="zh-CN" altLang="en-US" sz="3600" dirty="0">
                <a:latin typeface="黑体" panose="02010600030101010101" charset="-122"/>
                <a:ea typeface="黑体" panose="02010600030101010101" charset="-122"/>
                <a:sym typeface="+mn-ea"/>
              </a:rPr>
              <a:t>（</a:t>
            </a:r>
            <a:r>
              <a:rPr lang="en-US" altLang="x-none" sz="3600">
                <a:latin typeface="黑体" panose="02010600030101010101" charset="-122"/>
                <a:ea typeface="黑体" panose="02010600030101010101" charset="-122"/>
                <a:sym typeface="+mn-ea"/>
              </a:rPr>
              <a:t>WT%</a:t>
            </a:r>
            <a:r>
              <a:rPr lang="zh-CN" altLang="en-US" sz="3600" dirty="0">
                <a:latin typeface="黑体" panose="02010600030101010101" charset="-122"/>
                <a:ea typeface="黑体" panose="02010600030101010101" charset="-122"/>
                <a:sym typeface="+mn-ea"/>
              </a:rPr>
              <a:t>）的丁腈橡胶有助于提高树脂的交联度，提高了摩擦材料热衰退性，使得低中温摩擦材料系数稳定，磨耗变小。</a:t>
            </a:r>
            <a:endParaRPr lang="zh-CN" altLang="en-US" sz="3600" dirty="0">
              <a:latin typeface="黑体" panose="02010600030101010101" charset="-122"/>
              <a:ea typeface="黑体" panose="02010600030101010101" charset="-122"/>
              <a:sym typeface="+mn-ea"/>
            </a:endParaRPr>
          </a:p>
          <a:p>
            <a:pPr algn="l">
              <a:lnSpc>
                <a:spcPct val="110000"/>
              </a:lnSpc>
              <a:buNone/>
            </a:pPr>
            <a:r>
              <a:rPr lang="en-US" altLang="x-none" sz="3600">
                <a:solidFill>
                  <a:srgbClr val="FF0000"/>
                </a:solidFill>
                <a:latin typeface="黑体" panose="02010600030101010101" charset="-122"/>
                <a:ea typeface="黑体" panose="02010600030101010101" charset="-122"/>
                <a:sym typeface="+mn-ea"/>
              </a:rPr>
              <a:t>2.2.4 </a:t>
            </a:r>
            <a:r>
              <a:rPr lang="zh-CN" altLang="en-US" sz="3600" dirty="0">
                <a:solidFill>
                  <a:srgbClr val="FF0000"/>
                </a:solidFill>
                <a:latin typeface="黑体" panose="02010600030101010101" charset="-122"/>
                <a:ea typeface="黑体" panose="02010600030101010101" charset="-122"/>
                <a:sym typeface="+mn-ea"/>
              </a:rPr>
              <a:t>粉末丁腈橡胶有利于摩擦材料的干法加工工艺</a:t>
            </a:r>
            <a:endParaRPr lang="zh-CN" altLang="en-US" sz="3600" dirty="0">
              <a:solidFill>
                <a:srgbClr val="FF0000"/>
              </a:solidFill>
              <a:latin typeface="黑体" panose="02010600030101010101" charset="-122"/>
              <a:ea typeface="黑体" panose="02010600030101010101" charset="-122"/>
              <a:sym typeface="+mn-ea"/>
            </a:endParaRPr>
          </a:p>
          <a:p>
            <a:pPr>
              <a:lnSpc>
                <a:spcPct val="110000"/>
              </a:lnSpc>
              <a:buNone/>
            </a:pPr>
            <a:r>
              <a:rPr lang="zh-CN" altLang="en-US" sz="3600" dirty="0">
                <a:latin typeface="黑体" panose="02010600030101010101" charset="-122"/>
                <a:ea typeface="黑体" panose="02010600030101010101" charset="-122"/>
                <a:sym typeface="+mn-ea"/>
              </a:rPr>
              <a:t>      以为大量使用块胶，需在二辊机上与树脂混炼拉片</a:t>
            </a:r>
            <a:r>
              <a:rPr lang="en-US" altLang="x-none" sz="3600">
                <a:latin typeface="黑体" panose="02010600030101010101" charset="-122"/>
                <a:ea typeface="黑体" panose="02010600030101010101" charset="-122"/>
                <a:sym typeface="+mn-ea"/>
              </a:rPr>
              <a:t>,</a:t>
            </a:r>
            <a:r>
              <a:rPr lang="zh-CN" altLang="en-US" sz="3600" dirty="0">
                <a:latin typeface="黑体" panose="02010600030101010101" charset="-122"/>
                <a:ea typeface="黑体" panose="02010600030101010101" charset="-122"/>
                <a:sym typeface="+mn-ea"/>
              </a:rPr>
              <a:t>粉碎，或通过密炼机塑炼而使用于摩擦材料，工艺上不易控制，而且劳动强度较大。粉末丁腈橡胶有利于摩擦材料的干法生产工艺，使干法混料变得简易，既减轻了劳动强度又使混料变得均匀，摩擦材料性能变得较为稳定。</a:t>
            </a:r>
            <a:endParaRPr lang="zh-CN" altLang="en-US" sz="3600" dirty="0" smtClean="0">
              <a:latin typeface="黑体" panose="02010600030101010101" charset="-122"/>
              <a:ea typeface="黑体" panose="02010600030101010101" charset="-122"/>
              <a:sym typeface="+mn-ea"/>
            </a:endParaRPr>
          </a:p>
        </p:txBody>
      </p:sp>
    </p:spTree>
    <p:custDataLst>
      <p:tags r:id="rId2"/>
    </p:custDataLst>
  </p:cSld>
  <p:clrMapOvr>
    <a:masterClrMapping/>
  </p:clrMapOvr>
  <p:transition>
    <p:wheel spokes="1"/>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占位符 11"/>
          <p:cNvSpPr txBox="1"/>
          <p:nvPr>
            <p:custDataLst>
              <p:tags r:id="rId1"/>
            </p:custDataLst>
          </p:nvPr>
        </p:nvSpPr>
        <p:spPr>
          <a:xfrm>
            <a:off x="1102782" y="802105"/>
            <a:ext cx="9973733" cy="5165558"/>
          </a:xfrm>
          <a:prstGeom prst="rect">
            <a:avLst/>
          </a:prstGeom>
        </p:spPr>
        <p:txBody>
          <a:bodyPr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30505" fontAlgn="auto">
              <a:lnSpc>
                <a:spcPct val="120000"/>
              </a:lnSpc>
              <a:buNone/>
            </a:pPr>
            <a:r>
              <a:rPr lang="en-US" altLang="zh-CN" sz="2400" dirty="0">
                <a:latin typeface="黑体" panose="02010600030101010101" charset="-122"/>
                <a:ea typeface="黑体" panose="02010600030101010101" charset="-122"/>
                <a:sym typeface="+mn-ea"/>
              </a:rPr>
              <a:t>   </a:t>
            </a:r>
            <a:r>
              <a:rPr lang="zh-CN" altLang="en-US" sz="2400" dirty="0">
                <a:latin typeface="黑体" panose="02010600030101010101" charset="-122"/>
                <a:ea typeface="黑体" panose="02010600030101010101" charset="-122"/>
                <a:sym typeface="+mn-ea"/>
              </a:rPr>
              <a:t>酚醛树脂的溶解度参数：</a:t>
            </a:r>
            <a:r>
              <a:rPr lang="en-US" altLang="x-none" sz="2400">
                <a:latin typeface="黑体" panose="02010600030101010101" charset="-122"/>
                <a:ea typeface="黑体" panose="02010600030101010101" charset="-122"/>
                <a:sym typeface="+mn-ea"/>
              </a:rPr>
              <a:t>10.5</a:t>
            </a:r>
            <a:r>
              <a:rPr lang="zh-CN" altLang="en-US" sz="2400" dirty="0">
                <a:latin typeface="黑体" panose="02010600030101010101" charset="-122"/>
                <a:ea typeface="黑体" panose="02010600030101010101" charset="-122"/>
                <a:sym typeface="+mn-ea"/>
              </a:rPr>
              <a:t>，丁腈</a:t>
            </a:r>
            <a:r>
              <a:rPr lang="en-US" altLang="x-none" sz="2400">
                <a:latin typeface="黑体" panose="02010600030101010101" charset="-122"/>
                <a:ea typeface="黑体" panose="02010600030101010101" charset="-122"/>
                <a:sym typeface="+mn-ea"/>
              </a:rPr>
              <a:t>-26</a:t>
            </a:r>
            <a:r>
              <a:rPr lang="zh-CN" altLang="en-US" sz="2400" dirty="0">
                <a:latin typeface="黑体" panose="02010600030101010101" charset="-122"/>
                <a:ea typeface="黑体" panose="02010600030101010101" charset="-122"/>
                <a:sym typeface="+mn-ea"/>
              </a:rPr>
              <a:t>为</a:t>
            </a:r>
            <a:r>
              <a:rPr lang="en-US" altLang="x-none" sz="2400">
                <a:latin typeface="黑体" panose="02010600030101010101" charset="-122"/>
                <a:ea typeface="黑体" panose="02010600030101010101" charset="-122"/>
                <a:sym typeface="+mn-ea"/>
              </a:rPr>
              <a:t>9.3.</a:t>
            </a:r>
            <a:r>
              <a:rPr lang="zh-CN" altLang="en-US" sz="2400" dirty="0">
                <a:latin typeface="黑体" panose="02010600030101010101" charset="-122"/>
                <a:ea typeface="黑体" panose="02010600030101010101" charset="-122"/>
                <a:sym typeface="+mn-ea"/>
              </a:rPr>
              <a:t>丁腈</a:t>
            </a:r>
            <a:r>
              <a:rPr lang="en-US" altLang="x-none" sz="2400">
                <a:latin typeface="黑体" panose="02010600030101010101" charset="-122"/>
                <a:ea typeface="黑体" panose="02010600030101010101" charset="-122"/>
                <a:sym typeface="+mn-ea"/>
              </a:rPr>
              <a:t>-4C</a:t>
            </a:r>
            <a:r>
              <a:rPr lang="zh-CN" altLang="en-US" sz="2400" dirty="0">
                <a:latin typeface="黑体" panose="02010600030101010101" charset="-122"/>
                <a:ea typeface="黑体" panose="02010600030101010101" charset="-122"/>
                <a:sym typeface="+mn-ea"/>
              </a:rPr>
              <a:t>为</a:t>
            </a:r>
            <a:r>
              <a:rPr lang="en-US" altLang="x-none" sz="2400">
                <a:latin typeface="黑体" panose="02010600030101010101" charset="-122"/>
                <a:ea typeface="黑体" panose="02010600030101010101" charset="-122"/>
                <a:sym typeface="+mn-ea"/>
              </a:rPr>
              <a:t>9.9</a:t>
            </a:r>
            <a:r>
              <a:rPr lang="zh-CN" altLang="en-US" sz="2400" dirty="0">
                <a:latin typeface="黑体" panose="02010600030101010101" charset="-122"/>
                <a:ea typeface="黑体" panose="02010600030101010101" charset="-122"/>
                <a:sym typeface="+mn-ea"/>
              </a:rPr>
              <a:t>，由于溶解度参数较为接近，二者有很好的相容性，所以能够改善酚醛树脂拉伸强度，冲击强度，粉末丁腈橡胶对于降摩擦材料硬度效果显著，另能稳定摩擦磨损性能和降低噪音。</a:t>
            </a:r>
            <a:endParaRPr lang="zh-CN" altLang="en-US" sz="2400" dirty="0">
              <a:latin typeface="黑体" panose="02010600030101010101" charset="-122"/>
              <a:ea typeface="黑体" panose="02010600030101010101" charset="-122"/>
              <a:sym typeface="+mn-ea"/>
            </a:endParaRPr>
          </a:p>
          <a:p>
            <a:pPr>
              <a:lnSpc>
                <a:spcPct val="120000"/>
              </a:lnSpc>
              <a:buNone/>
            </a:pPr>
            <a:r>
              <a:rPr lang="en-US" altLang="x-none" sz="2400">
                <a:latin typeface="黑体" panose="02010600030101010101" charset="-122"/>
                <a:ea typeface="黑体" panose="02010600030101010101" charset="-122"/>
                <a:sym typeface="+mn-ea"/>
              </a:rPr>
              <a:t>      </a:t>
            </a:r>
            <a:r>
              <a:rPr lang="en-US" altLang="x-none" sz="2400">
                <a:solidFill>
                  <a:srgbClr val="FF0000"/>
                </a:solidFill>
                <a:latin typeface="黑体" panose="02010600030101010101" charset="-122"/>
                <a:ea typeface="黑体" panose="02010600030101010101" charset="-122"/>
                <a:sym typeface="+mn-ea"/>
              </a:rPr>
              <a:t>3.</a:t>
            </a:r>
            <a:r>
              <a:rPr lang="zh-CN" altLang="en-US" sz="2400" dirty="0">
                <a:solidFill>
                  <a:srgbClr val="FF0000"/>
                </a:solidFill>
                <a:latin typeface="黑体" panose="02010600030101010101" charset="-122"/>
                <a:ea typeface="黑体" panose="02010600030101010101" charset="-122"/>
                <a:sym typeface="+mn-ea"/>
              </a:rPr>
              <a:t>摩擦材料发展趋势概述（提纲要点）</a:t>
            </a:r>
            <a:endParaRPr lang="zh-CN" altLang="en-US" sz="2400" dirty="0">
              <a:solidFill>
                <a:srgbClr val="FF0000"/>
              </a:solidFill>
              <a:latin typeface="黑体" panose="02010600030101010101" charset="-122"/>
              <a:ea typeface="黑体" panose="02010600030101010101" charset="-122"/>
              <a:sym typeface="+mn-ea"/>
            </a:endParaRPr>
          </a:p>
          <a:p>
            <a:pPr>
              <a:lnSpc>
                <a:spcPct val="120000"/>
              </a:lnSpc>
              <a:buNone/>
            </a:pPr>
            <a:r>
              <a:rPr lang="en-US" altLang="x-none" sz="2400">
                <a:solidFill>
                  <a:srgbClr val="FF0000"/>
                </a:solidFill>
                <a:latin typeface="黑体" panose="02010600030101010101" charset="-122"/>
                <a:ea typeface="黑体" panose="02010600030101010101" charset="-122"/>
                <a:sym typeface="+mn-ea"/>
              </a:rPr>
              <a:t>      3</a:t>
            </a:r>
            <a:r>
              <a:rPr lang="zh-CN" altLang="en-US" sz="2400" dirty="0">
                <a:solidFill>
                  <a:srgbClr val="FF0000"/>
                </a:solidFill>
                <a:latin typeface="黑体" panose="02010600030101010101" charset="-122"/>
                <a:ea typeface="黑体" panose="02010600030101010101" charset="-122"/>
                <a:sym typeface="+mn-ea"/>
              </a:rPr>
              <a:t>．</a:t>
            </a:r>
            <a:r>
              <a:rPr lang="en-US" altLang="x-none" sz="2400">
                <a:solidFill>
                  <a:srgbClr val="FF0000"/>
                </a:solidFill>
                <a:latin typeface="黑体" panose="02010600030101010101" charset="-122"/>
                <a:ea typeface="黑体" panose="02010600030101010101" charset="-122"/>
                <a:sym typeface="+mn-ea"/>
              </a:rPr>
              <a:t>1</a:t>
            </a:r>
            <a:r>
              <a:rPr lang="zh-CN" altLang="en-US" sz="2400" dirty="0">
                <a:solidFill>
                  <a:srgbClr val="FF0000"/>
                </a:solidFill>
                <a:latin typeface="黑体" panose="02010600030101010101" charset="-122"/>
                <a:ea typeface="黑体" panose="02010600030101010101" charset="-122"/>
                <a:sym typeface="+mn-ea"/>
              </a:rPr>
              <a:t>国际摩擦材料发展趋势</a:t>
            </a:r>
            <a:endParaRPr lang="zh-CN" altLang="en-US" sz="2400" dirty="0">
              <a:solidFill>
                <a:srgbClr val="FF0000"/>
              </a:solidFill>
              <a:latin typeface="黑体" panose="02010600030101010101" charset="-122"/>
              <a:ea typeface="黑体" panose="02010600030101010101" charset="-122"/>
              <a:sym typeface="+mn-ea"/>
            </a:endParaRPr>
          </a:p>
          <a:p>
            <a:pPr>
              <a:lnSpc>
                <a:spcPct val="120000"/>
              </a:lnSpc>
              <a:buNone/>
            </a:pPr>
            <a:r>
              <a:rPr lang="zh-CN" altLang="en-US" sz="2400" dirty="0">
                <a:latin typeface="黑体" panose="02010600030101010101" charset="-122"/>
                <a:ea typeface="黑体" panose="02010600030101010101" charset="-122"/>
                <a:sym typeface="+mn-ea"/>
              </a:rPr>
              <a:t>      石棉型</a:t>
            </a:r>
            <a:r>
              <a:rPr lang="en-US" altLang="x-none" sz="2400">
                <a:latin typeface="黑体" panose="02010600030101010101" charset="-122"/>
                <a:ea typeface="黑体" panose="02010600030101010101" charset="-122"/>
                <a:sym typeface="+mn-ea"/>
              </a:rPr>
              <a:t>---</a:t>
            </a:r>
            <a:r>
              <a:rPr lang="zh-CN" altLang="en-US" sz="2400" dirty="0">
                <a:latin typeface="黑体" panose="02010600030101010101" charset="-122"/>
                <a:ea typeface="黑体" panose="02010600030101010101" charset="-122"/>
                <a:sym typeface="+mn-ea"/>
              </a:rPr>
              <a:t>无石棉型（亦称非石棉型</a:t>
            </a:r>
            <a:r>
              <a:rPr lang="en-US" altLang="x-none" sz="2400">
                <a:latin typeface="黑体" panose="02010600030101010101" charset="-122"/>
                <a:ea typeface="黑体" panose="02010600030101010101" charset="-122"/>
                <a:sym typeface="+mn-ea"/>
              </a:rPr>
              <a:t>N0 Asbestos</a:t>
            </a:r>
            <a:r>
              <a:rPr lang="zh-CN" altLang="en-US" sz="2400" dirty="0">
                <a:latin typeface="黑体" panose="02010600030101010101" charset="-122"/>
                <a:ea typeface="黑体" panose="02010600030101010101" charset="-122"/>
                <a:sym typeface="+mn-ea"/>
              </a:rPr>
              <a:t>）无石棉型摩擦材料进展：</a:t>
            </a:r>
            <a:endParaRPr lang="zh-CN" altLang="en-US" sz="2400" dirty="0">
              <a:latin typeface="黑体" panose="02010600030101010101" charset="-122"/>
              <a:ea typeface="黑体" panose="02010600030101010101" charset="-122"/>
              <a:sym typeface="+mn-ea"/>
            </a:endParaRPr>
          </a:p>
          <a:p>
            <a:pPr>
              <a:lnSpc>
                <a:spcPct val="120000"/>
              </a:lnSpc>
              <a:buNone/>
            </a:pPr>
            <a:r>
              <a:rPr lang="zh-CN" altLang="en-US" sz="2400" dirty="0">
                <a:latin typeface="黑体" panose="02010600030101010101" charset="-122"/>
                <a:ea typeface="黑体" panose="02010600030101010101" charset="-122"/>
                <a:sym typeface="+mn-ea"/>
              </a:rPr>
              <a:t>      半金属型（</a:t>
            </a:r>
            <a:r>
              <a:rPr lang="en-US" altLang="x-none" sz="2400">
                <a:latin typeface="黑体" panose="02010600030101010101" charset="-122"/>
                <a:ea typeface="黑体" panose="02010600030101010101" charset="-122"/>
                <a:sym typeface="+mn-ea"/>
              </a:rPr>
              <a:t>Semi-metallic</a:t>
            </a:r>
            <a:r>
              <a:rPr lang="zh-CN" altLang="en-US" sz="2400" dirty="0">
                <a:latin typeface="黑体" panose="02010600030101010101" charset="-122"/>
                <a:ea typeface="黑体" panose="02010600030101010101" charset="-122"/>
                <a:sym typeface="+mn-ea"/>
              </a:rPr>
              <a:t>）</a:t>
            </a:r>
            <a:r>
              <a:rPr lang="en-US" altLang="x-none" sz="2400">
                <a:latin typeface="黑体" panose="02010600030101010101" charset="-122"/>
                <a:ea typeface="黑体" panose="02010600030101010101" charset="-122"/>
                <a:sym typeface="+mn-ea"/>
              </a:rPr>
              <a:t>--</a:t>
            </a:r>
            <a:r>
              <a:rPr lang="zh-CN" altLang="en-US" sz="2400" dirty="0">
                <a:latin typeface="黑体" panose="02010600030101010101" charset="-122"/>
                <a:ea typeface="黑体" panose="02010600030101010101" charset="-122"/>
                <a:sym typeface="+mn-ea"/>
              </a:rPr>
              <a:t>少金属（</a:t>
            </a:r>
            <a:r>
              <a:rPr lang="en-US" altLang="x-none" sz="2400">
                <a:latin typeface="黑体" panose="02010600030101010101" charset="-122"/>
                <a:ea typeface="黑体" panose="02010600030101010101" charset="-122"/>
                <a:sym typeface="+mn-ea"/>
              </a:rPr>
              <a:t>Low-metallic</a:t>
            </a:r>
            <a:r>
              <a:rPr lang="zh-CN" altLang="en-US" sz="2400" dirty="0">
                <a:latin typeface="黑体" panose="02010600030101010101" charset="-122"/>
                <a:ea typeface="黑体" panose="02010600030101010101" charset="-122"/>
                <a:sym typeface="+mn-ea"/>
              </a:rPr>
              <a:t>）无金属</a:t>
            </a:r>
            <a:r>
              <a:rPr lang="en-US" altLang="x-none" sz="2400">
                <a:latin typeface="黑体" panose="02010600030101010101" charset="-122"/>
                <a:ea typeface="黑体" panose="02010600030101010101" charset="-122"/>
                <a:sym typeface="+mn-ea"/>
              </a:rPr>
              <a:t>NAO</a:t>
            </a:r>
            <a:r>
              <a:rPr lang="zh-CN" altLang="en-US" sz="2400" dirty="0">
                <a:latin typeface="黑体" panose="02010600030101010101" charset="-122"/>
                <a:ea typeface="黑体" panose="02010600030101010101" charset="-122"/>
                <a:sym typeface="+mn-ea"/>
              </a:rPr>
              <a:t>型（含有机基陶瓷型）</a:t>
            </a:r>
            <a:endParaRPr lang="zh-CN" altLang="en-US" sz="2400" dirty="0" smtClean="0">
              <a:latin typeface="黑体" panose="02010600030101010101" charset="-122"/>
              <a:ea typeface="黑体" panose="02010600030101010101" charset="-122"/>
              <a:sym typeface="+mn-ea"/>
            </a:endParaRPr>
          </a:p>
        </p:txBody>
      </p:sp>
    </p:spTree>
    <p:custDataLst>
      <p:tags r:id="rId2"/>
    </p:custDataLst>
  </p:cSld>
  <p:clrMapOvr>
    <a:masterClrMapping/>
  </p:clrMapOvr>
  <p:transition>
    <p:wheel spokes="1"/>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占位符 11"/>
          <p:cNvSpPr txBox="1"/>
          <p:nvPr>
            <p:custDataLst>
              <p:tags r:id="rId1"/>
            </p:custDataLst>
          </p:nvPr>
        </p:nvSpPr>
        <p:spPr>
          <a:xfrm>
            <a:off x="1102782" y="802105"/>
            <a:ext cx="9973733" cy="5165558"/>
          </a:xfrm>
          <a:prstGeom prst="rect">
            <a:avLst/>
          </a:prstGeom>
        </p:spPr>
        <p:txBody>
          <a:bodyPr anchor="ctr" anchorCtr="0">
            <a:normAutofit fontScale="7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30505" fontAlgn="auto">
              <a:lnSpc>
                <a:spcPct val="110000"/>
              </a:lnSpc>
              <a:buNone/>
            </a:pPr>
            <a:r>
              <a:rPr lang="en-US" altLang="zh-CN" sz="3600" dirty="0">
                <a:latin typeface="黑体" panose="02010600030101010101" charset="-122"/>
                <a:ea typeface="黑体" panose="02010600030101010101" charset="-122"/>
                <a:sym typeface="+mn-ea"/>
              </a:rPr>
              <a:t>   </a:t>
            </a:r>
            <a:r>
              <a:rPr lang="zh-CN" altLang="en-US" sz="3600" dirty="0">
                <a:latin typeface="黑体" panose="02010600030101010101" charset="-122"/>
                <a:ea typeface="黑体" panose="02010600030101010101" charset="-122"/>
                <a:sym typeface="+mn-ea"/>
              </a:rPr>
              <a:t>摩擦材料汽车制动衬片基本围绕德系，美系，日系及韩系汽车配套设计，根据</a:t>
            </a:r>
            <a:r>
              <a:rPr lang="en-US" altLang="x-none" sz="3600">
                <a:latin typeface="黑体" panose="02010600030101010101" charset="-122"/>
                <a:ea typeface="黑体" panose="02010600030101010101" charset="-122"/>
                <a:sym typeface="+mn-ea"/>
              </a:rPr>
              <a:t>OE</a:t>
            </a:r>
            <a:r>
              <a:rPr lang="zh-CN" altLang="en-US" sz="3600" dirty="0">
                <a:latin typeface="黑体" panose="02010600030101010101" charset="-122"/>
                <a:ea typeface="黑体" panose="02010600030101010101" charset="-122"/>
                <a:sym typeface="+mn-ea"/>
              </a:rPr>
              <a:t>M</a:t>
            </a:r>
            <a:r>
              <a:rPr lang="en-US" altLang="x-none" sz="3600">
                <a:latin typeface="黑体" panose="02010600030101010101" charset="-122"/>
                <a:ea typeface="黑体" panose="02010600030101010101" charset="-122"/>
                <a:sym typeface="+mn-ea"/>
              </a:rPr>
              <a:t>,OES</a:t>
            </a:r>
            <a:r>
              <a:rPr lang="zh-CN" altLang="en-US" sz="3600" dirty="0">
                <a:latin typeface="黑体" panose="02010600030101010101" charset="-122"/>
                <a:ea typeface="黑体" panose="02010600030101010101" charset="-122"/>
                <a:sym typeface="+mn-ea"/>
              </a:rPr>
              <a:t>分别采取不同的配方。目前为重点解决</a:t>
            </a:r>
            <a:r>
              <a:rPr lang="en-US" altLang="x-none" sz="3600">
                <a:latin typeface="黑体" panose="02010600030101010101" charset="-122"/>
                <a:ea typeface="黑体" panose="02010600030101010101" charset="-122"/>
                <a:sym typeface="+mn-ea"/>
              </a:rPr>
              <a:t>N</a:t>
            </a:r>
            <a:r>
              <a:rPr lang="zh-CN" altLang="en-US" sz="3600" dirty="0">
                <a:latin typeface="黑体" panose="02010600030101010101" charset="-122"/>
                <a:ea typeface="黑体" panose="02010600030101010101" charset="-122"/>
                <a:sym typeface="+mn-ea"/>
              </a:rPr>
              <a:t>V</a:t>
            </a:r>
            <a:r>
              <a:rPr lang="en-US" altLang="x-none" sz="3600">
                <a:latin typeface="黑体" panose="02010600030101010101" charset="-122"/>
                <a:ea typeface="黑体" panose="02010600030101010101" charset="-122"/>
                <a:sym typeface="+mn-ea"/>
              </a:rPr>
              <a:t>H</a:t>
            </a:r>
            <a:r>
              <a:rPr lang="zh-CN" altLang="en-US" sz="3600" dirty="0">
                <a:latin typeface="黑体" panose="02010600030101010101" charset="-122"/>
                <a:ea typeface="黑体" panose="02010600030101010101" charset="-122"/>
                <a:sym typeface="+mn-ea"/>
              </a:rPr>
              <a:t>问题，日本摩擦材料跨国公司重点研发有机基陶瓷型配方，德国跨国公司重点研发粒化工艺少金属配方体系，这些配方体系中均含有粉末丁腈胶粉。</a:t>
            </a:r>
            <a:endParaRPr lang="zh-CN" altLang="en-US" sz="3600" dirty="0">
              <a:latin typeface="黑体" panose="02010600030101010101" charset="-122"/>
              <a:ea typeface="黑体" panose="02010600030101010101" charset="-122"/>
              <a:sym typeface="+mn-ea"/>
            </a:endParaRPr>
          </a:p>
          <a:p>
            <a:pPr>
              <a:lnSpc>
                <a:spcPct val="110000"/>
              </a:lnSpc>
              <a:buNone/>
            </a:pPr>
            <a:r>
              <a:rPr lang="zh-CN" altLang="en-US" sz="3600" dirty="0">
                <a:latin typeface="黑体" panose="02010600030101010101" charset="-122"/>
                <a:ea typeface="黑体" panose="02010600030101010101" charset="-122"/>
                <a:sym typeface="+mn-ea"/>
              </a:rPr>
              <a:t>      配方体系中所有材料应符合欧洲</a:t>
            </a:r>
            <a:r>
              <a:rPr lang="en-US" altLang="x-none" sz="3600">
                <a:latin typeface="黑体" panose="02010600030101010101" charset="-122"/>
                <a:ea typeface="黑体" panose="02010600030101010101" charset="-122"/>
                <a:sym typeface="+mn-ea"/>
              </a:rPr>
              <a:t>REACH</a:t>
            </a:r>
            <a:r>
              <a:rPr lang="zh-CN" altLang="en-US" sz="3600" dirty="0">
                <a:latin typeface="黑体" panose="02010600030101010101" charset="-122"/>
                <a:ea typeface="黑体" panose="02010600030101010101" charset="-122"/>
                <a:sym typeface="+mn-ea"/>
              </a:rPr>
              <a:t>法规要求；禁用铅，镉，6价铬，贡，砷，锑及其化合物。</a:t>
            </a:r>
            <a:endParaRPr lang="zh-CN" altLang="en-US" sz="3600" dirty="0">
              <a:latin typeface="黑体" panose="02010600030101010101" charset="-122"/>
              <a:ea typeface="黑体" panose="02010600030101010101" charset="-122"/>
              <a:sym typeface="+mn-ea"/>
            </a:endParaRPr>
          </a:p>
          <a:p>
            <a:pPr>
              <a:lnSpc>
                <a:spcPct val="110000"/>
              </a:lnSpc>
              <a:buNone/>
            </a:pPr>
            <a:r>
              <a:rPr lang="zh-CN" altLang="en-US" sz="3600" dirty="0">
                <a:latin typeface="黑体" panose="02010600030101010101" charset="-122"/>
                <a:ea typeface="黑体" panose="02010600030101010101" charset="-122"/>
                <a:sym typeface="+mn-ea"/>
              </a:rPr>
              <a:t>      美国出于环保要求，几个州已立法开始提出在摩擦材料中逐步减少铜及其化合物的使用直至</a:t>
            </a:r>
            <a:r>
              <a:rPr lang="en-US" altLang="x-none" sz="3600">
                <a:latin typeface="黑体" panose="02010600030101010101" charset="-122"/>
                <a:ea typeface="黑体" panose="02010600030101010101" charset="-122"/>
                <a:sym typeface="+mn-ea"/>
              </a:rPr>
              <a:t>2025</a:t>
            </a:r>
            <a:r>
              <a:rPr lang="zh-CN" altLang="en-US" sz="3600" dirty="0">
                <a:latin typeface="黑体" panose="02010600030101010101" charset="-122"/>
                <a:ea typeface="黑体" panose="02010600030101010101" charset="-122"/>
                <a:sym typeface="+mn-ea"/>
              </a:rPr>
              <a:t>年止，要求铜的含量减至零。</a:t>
            </a:r>
            <a:endParaRPr lang="zh-CN" altLang="en-US" sz="3600" dirty="0">
              <a:latin typeface="黑体" panose="02010600030101010101" charset="-122"/>
              <a:ea typeface="黑体" panose="02010600030101010101" charset="-122"/>
              <a:sym typeface="+mn-ea"/>
            </a:endParaRPr>
          </a:p>
          <a:p>
            <a:pPr>
              <a:lnSpc>
                <a:spcPct val="110000"/>
              </a:lnSpc>
              <a:buNone/>
            </a:pPr>
            <a:r>
              <a:rPr lang="zh-CN" altLang="en-US" sz="3600" dirty="0">
                <a:latin typeface="黑体" panose="02010600030101010101" charset="-122"/>
                <a:ea typeface="黑体" panose="02010600030101010101" charset="-122"/>
                <a:sym typeface="+mn-ea"/>
              </a:rPr>
              <a:t>      上述发达国家出于环保提出的新要求，应引起我们重视，也是我们业内研发产品时要考量的。</a:t>
            </a:r>
            <a:endParaRPr lang="zh-CN" altLang="en-US" sz="3600" dirty="0" smtClean="0">
              <a:latin typeface="黑体" panose="02010600030101010101" charset="-122"/>
              <a:ea typeface="黑体" panose="02010600030101010101" charset="-122"/>
              <a:sym typeface="+mn-ea"/>
            </a:endParaRPr>
          </a:p>
        </p:txBody>
      </p:sp>
    </p:spTree>
    <p:custDataLst>
      <p:tags r:id="rId2"/>
    </p:custDataLst>
  </p:cSld>
  <p:clrMapOvr>
    <a:masterClrMapping/>
  </p:clrMapOvr>
  <p:transition>
    <p:wheel spokes="1"/>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占位符 11"/>
          <p:cNvSpPr txBox="1"/>
          <p:nvPr>
            <p:custDataLst>
              <p:tags r:id="rId1"/>
            </p:custDataLst>
          </p:nvPr>
        </p:nvSpPr>
        <p:spPr>
          <a:xfrm>
            <a:off x="1109132" y="845920"/>
            <a:ext cx="9973733" cy="5165558"/>
          </a:xfrm>
          <a:prstGeom prst="rect">
            <a:avLst/>
          </a:prstGeom>
        </p:spPr>
        <p:txBody>
          <a:bodyPr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0000"/>
              </a:lnSpc>
              <a:buNone/>
            </a:pPr>
            <a:r>
              <a:rPr lang="en-US" altLang="x-none" sz="2400" b="1">
                <a:solidFill>
                  <a:srgbClr val="FF0000"/>
                </a:solidFill>
                <a:effectLst/>
                <a:ea typeface="宋体" panose="02010600030101010101" pitchFamily="2" charset="-122"/>
                <a:sym typeface="+mn-ea"/>
              </a:rPr>
              <a:t> </a:t>
            </a:r>
            <a:r>
              <a:rPr lang="en-US" altLang="x-none" sz="2400">
                <a:solidFill>
                  <a:srgbClr val="FF0000"/>
                </a:solidFill>
                <a:latin typeface="黑体" panose="02010600030101010101" charset="-122"/>
                <a:ea typeface="黑体" panose="02010600030101010101" charset="-122"/>
                <a:sym typeface="+mn-ea"/>
              </a:rPr>
              <a:t>3.2. LS</a:t>
            </a:r>
            <a:r>
              <a:rPr lang="zh-CN" altLang="en-US" sz="2400" dirty="0">
                <a:solidFill>
                  <a:srgbClr val="FF0000"/>
                </a:solidFill>
                <a:latin typeface="黑体" panose="02010600030101010101" charset="-122"/>
                <a:ea typeface="黑体" panose="02010600030101010101" charset="-122"/>
                <a:sym typeface="+mn-ea"/>
              </a:rPr>
              <a:t>配方体系研讨</a:t>
            </a:r>
            <a:endParaRPr lang="zh-CN" altLang="en-US" sz="2400" dirty="0">
              <a:solidFill>
                <a:srgbClr val="FF0000"/>
              </a:solidFill>
              <a:latin typeface="黑体" panose="02010600030101010101" charset="-122"/>
              <a:ea typeface="黑体" panose="02010600030101010101" charset="-122"/>
              <a:sym typeface="+mn-ea"/>
            </a:endParaRPr>
          </a:p>
          <a:p>
            <a:pPr>
              <a:lnSpc>
                <a:spcPct val="90000"/>
              </a:lnSpc>
              <a:buNone/>
            </a:pPr>
            <a:r>
              <a:rPr lang="zh-CN" altLang="en-US" sz="2400" dirty="0">
                <a:latin typeface="黑体" panose="02010600030101010101" charset="-122"/>
                <a:ea typeface="黑体" panose="02010600030101010101" charset="-122"/>
                <a:sym typeface="+mn-ea"/>
              </a:rPr>
              <a:t>      欧洲跨国公司如德国公司为主重点研发少金属配方体系，其主要特点如下：</a:t>
            </a:r>
            <a:endParaRPr lang="zh-CN" altLang="en-US" sz="2400" dirty="0">
              <a:latin typeface="黑体" panose="02010600030101010101" charset="-122"/>
              <a:ea typeface="黑体" panose="02010600030101010101" charset="-122"/>
              <a:sym typeface="+mn-ea"/>
            </a:endParaRPr>
          </a:p>
          <a:p>
            <a:pPr>
              <a:lnSpc>
                <a:spcPct val="90000"/>
              </a:lnSpc>
              <a:buNone/>
            </a:pPr>
            <a:r>
              <a:rPr lang="zh-CN" altLang="en-US" sz="2400" dirty="0">
                <a:latin typeface="黑体" panose="02010600030101010101" charset="-122"/>
                <a:ea typeface="黑体" panose="02010600030101010101" charset="-122"/>
                <a:sym typeface="+mn-ea"/>
              </a:rPr>
              <a:t>      钢纤维含量</a:t>
            </a:r>
            <a:r>
              <a:rPr lang="en-US" altLang="x-none" sz="2400">
                <a:latin typeface="黑体" panose="02010600030101010101" charset="-122"/>
                <a:ea typeface="黑体" panose="02010600030101010101" charset="-122"/>
                <a:sym typeface="+mn-ea"/>
              </a:rPr>
              <a:t>≤ 20%</a:t>
            </a:r>
            <a:endParaRPr lang="en-US" altLang="x-none" sz="2400">
              <a:latin typeface="黑体" panose="02010600030101010101" charset="-122"/>
              <a:ea typeface="黑体" panose="02010600030101010101" charset="-122"/>
              <a:sym typeface="+mn-ea"/>
            </a:endParaRPr>
          </a:p>
          <a:p>
            <a:pPr>
              <a:lnSpc>
                <a:spcPct val="90000"/>
              </a:lnSpc>
              <a:buNone/>
            </a:pPr>
            <a:r>
              <a:rPr lang="zh-CN" altLang="en-US" sz="2400" dirty="0">
                <a:latin typeface="黑体" panose="02010600030101010101" charset="-122"/>
                <a:ea typeface="黑体" panose="02010600030101010101" charset="-122"/>
                <a:sym typeface="+mn-ea"/>
              </a:rPr>
              <a:t>      其主增强纤维以矿物纤维（无机）为主体，辅以少量有机纤维如纤维素纤维，芳纶纤维素，采用金属，无机和有机纤维混杂增强体系，另添加金属和金属氧化物和有机弹性体（如粉状丁腈胶，摩擦粉）</a:t>
            </a:r>
            <a:endParaRPr lang="zh-CN" altLang="en-US" sz="2400" dirty="0">
              <a:latin typeface="黑体" panose="02010600030101010101" charset="-122"/>
              <a:ea typeface="黑体" panose="02010600030101010101" charset="-122"/>
              <a:sym typeface="+mn-ea"/>
            </a:endParaRPr>
          </a:p>
          <a:p>
            <a:pPr>
              <a:lnSpc>
                <a:spcPct val="90000"/>
              </a:lnSpc>
              <a:buNone/>
            </a:pPr>
            <a:r>
              <a:rPr lang="zh-CN" altLang="en-US" sz="2400" dirty="0">
                <a:latin typeface="黑体" panose="02010600030101010101" charset="-122"/>
                <a:ea typeface="黑体" panose="02010600030101010101" charset="-122"/>
                <a:sym typeface="+mn-ea"/>
              </a:rPr>
              <a:t>      在体系中增加复合固体润滑剂：极性人造石墨，天然石墨和金属硫化物等</a:t>
            </a:r>
            <a:endParaRPr lang="zh-CN" altLang="en-US" sz="2400" dirty="0">
              <a:latin typeface="黑体" panose="02010600030101010101" charset="-122"/>
              <a:ea typeface="黑体" panose="02010600030101010101" charset="-122"/>
              <a:sym typeface="+mn-ea"/>
            </a:endParaRPr>
          </a:p>
          <a:p>
            <a:pPr>
              <a:lnSpc>
                <a:spcPct val="90000"/>
              </a:lnSpc>
              <a:buNone/>
            </a:pPr>
            <a:r>
              <a:rPr lang="zh-CN" altLang="en-US" sz="2400" dirty="0">
                <a:latin typeface="黑体" panose="02010600030101010101" charset="-122"/>
                <a:ea typeface="黑体" panose="02010600030101010101" charset="-122"/>
                <a:sym typeface="+mn-ea"/>
              </a:rPr>
              <a:t>      增添人工合成以丁腈胶为主的弹性颗粒，弹性颗粒中以合成橡胶为主体，辅以少量树脂，增强纤维，增摩剂和减摩剂以及无机非金属矿填料，形成其特色的粒化料配方体系，其特点：孔隙率高，制动噪音低，耐磨损。在高速制动时，对速度不敏感，这与德国公路行车速度高相关。</a:t>
            </a:r>
            <a:endParaRPr lang="zh-CN" altLang="en-US" sz="2400" dirty="0" smtClean="0">
              <a:latin typeface="黑体" panose="02010600030101010101" charset="-122"/>
              <a:ea typeface="黑体" panose="02010600030101010101" charset="-122"/>
              <a:sym typeface="+mn-ea"/>
            </a:endParaRPr>
          </a:p>
        </p:txBody>
      </p:sp>
    </p:spTree>
    <p:custDataLst>
      <p:tags r:id="rId2"/>
    </p:custDataLst>
  </p:cSld>
  <p:clrMapOvr>
    <a:masterClrMapping/>
  </p:clrMapOvr>
  <p:transition>
    <p:wheel spokes="1"/>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占位符 11"/>
          <p:cNvSpPr txBox="1"/>
          <p:nvPr>
            <p:custDataLst>
              <p:tags r:id="rId1"/>
            </p:custDataLst>
          </p:nvPr>
        </p:nvSpPr>
        <p:spPr>
          <a:xfrm>
            <a:off x="1102782" y="802105"/>
            <a:ext cx="9973733" cy="5165558"/>
          </a:xfrm>
          <a:prstGeom prst="rect">
            <a:avLst/>
          </a:prstGeom>
        </p:spPr>
        <p:txBody>
          <a:bodyPr anchor="ctr" anchorCtr="0">
            <a:normAutofit fontScale="7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altLang="x-none" sz="3600">
                <a:solidFill>
                  <a:srgbClr val="FF0000"/>
                </a:solidFill>
                <a:latin typeface="黑体" panose="02010600030101010101" charset="-122"/>
                <a:ea typeface="黑体" panose="02010600030101010101" charset="-122"/>
                <a:sym typeface="+mn-ea"/>
              </a:rPr>
              <a:t>3.3. NAO</a:t>
            </a:r>
            <a:r>
              <a:rPr lang="zh-CN" altLang="en-US" sz="3600" dirty="0">
                <a:solidFill>
                  <a:srgbClr val="FF0000"/>
                </a:solidFill>
                <a:latin typeface="黑体" panose="02010600030101010101" charset="-122"/>
                <a:ea typeface="黑体" panose="02010600030101010101" charset="-122"/>
                <a:sym typeface="+mn-ea"/>
              </a:rPr>
              <a:t>型配方体系研讨</a:t>
            </a:r>
            <a:endParaRPr lang="zh-CN" altLang="en-US" sz="3600" dirty="0">
              <a:solidFill>
                <a:srgbClr val="FF0000"/>
              </a:solidFill>
              <a:latin typeface="黑体" panose="02010600030101010101" charset="-122"/>
              <a:ea typeface="黑体" panose="02010600030101010101" charset="-122"/>
              <a:sym typeface="+mn-ea"/>
            </a:endParaRPr>
          </a:p>
          <a:p>
            <a:pPr>
              <a:buNone/>
            </a:pPr>
            <a:r>
              <a:rPr lang="zh-CN" altLang="en-US" sz="3600" dirty="0">
                <a:latin typeface="黑体" panose="02010600030101010101" charset="-122"/>
                <a:ea typeface="黑体" panose="02010600030101010101" charset="-122"/>
                <a:sym typeface="+mn-ea"/>
              </a:rPr>
              <a:t>      以</a:t>
            </a:r>
            <a:r>
              <a:rPr lang="en-US" altLang="x-none" sz="3600">
                <a:latin typeface="黑体" panose="02010600030101010101" charset="-122"/>
                <a:ea typeface="黑体" panose="02010600030101010101" charset="-122"/>
                <a:sym typeface="+mn-ea"/>
              </a:rPr>
              <a:t>Akebono</a:t>
            </a:r>
            <a:r>
              <a:rPr lang="zh-CN" altLang="en-US" sz="3600" dirty="0">
                <a:latin typeface="黑体" panose="02010600030101010101" charset="-122"/>
                <a:ea typeface="黑体" panose="02010600030101010101" charset="-122"/>
                <a:sym typeface="+mn-ea"/>
              </a:rPr>
              <a:t>为代表的日本摩擦材料跨国公司对</a:t>
            </a:r>
            <a:r>
              <a:rPr lang="en-US" altLang="x-none" sz="3600">
                <a:latin typeface="黑体" panose="02010600030101010101" charset="-122"/>
                <a:ea typeface="黑体" panose="02010600030101010101" charset="-122"/>
                <a:sym typeface="+mn-ea"/>
              </a:rPr>
              <a:t>NAO</a:t>
            </a:r>
            <a:r>
              <a:rPr lang="zh-CN" altLang="en-US" sz="3600" dirty="0">
                <a:latin typeface="黑体" panose="02010600030101010101" charset="-122"/>
                <a:ea typeface="黑体" panose="02010600030101010101" charset="-122"/>
                <a:sym typeface="+mn-ea"/>
              </a:rPr>
              <a:t>配方体系进行了原创性的发明，其他日本跨国公司也积极跟进。</a:t>
            </a:r>
            <a:endParaRPr lang="zh-CN" altLang="en-US" sz="3600" dirty="0">
              <a:latin typeface="黑体" panose="02010600030101010101" charset="-122"/>
              <a:ea typeface="黑体" panose="02010600030101010101" charset="-122"/>
              <a:sym typeface="+mn-ea"/>
            </a:endParaRPr>
          </a:p>
          <a:p>
            <a:pPr>
              <a:buNone/>
            </a:pPr>
            <a:r>
              <a:rPr lang="en-US" altLang="x-none" sz="3600">
                <a:latin typeface="黑体" panose="02010600030101010101" charset="-122"/>
                <a:ea typeface="黑体" panose="02010600030101010101" charset="-122"/>
                <a:sym typeface="+mn-ea"/>
              </a:rPr>
              <a:t>      2000</a:t>
            </a:r>
            <a:r>
              <a:rPr lang="zh-CN" altLang="en-US" sz="3600" dirty="0">
                <a:latin typeface="黑体" panose="02010600030101010101" charset="-122"/>
                <a:ea typeface="黑体" panose="02010600030101010101" charset="-122"/>
                <a:sym typeface="+mn-ea"/>
              </a:rPr>
              <a:t>年至今</a:t>
            </a:r>
            <a:r>
              <a:rPr lang="en-US" altLang="x-none" sz="3600">
                <a:latin typeface="黑体" panose="02010600030101010101" charset="-122"/>
                <a:ea typeface="黑体" panose="02010600030101010101" charset="-122"/>
                <a:sym typeface="+mn-ea"/>
              </a:rPr>
              <a:t>Akebono</a:t>
            </a:r>
            <a:r>
              <a:rPr lang="zh-CN" altLang="en-US" sz="3600" dirty="0">
                <a:latin typeface="黑体" panose="02010600030101010101" charset="-122"/>
                <a:ea typeface="黑体" panose="02010600030101010101" charset="-122"/>
                <a:sym typeface="+mn-ea"/>
              </a:rPr>
              <a:t>公司成为全球</a:t>
            </a:r>
            <a:r>
              <a:rPr lang="en-US" altLang="x-none" sz="3600">
                <a:latin typeface="黑体" panose="02010600030101010101" charset="-122"/>
                <a:ea typeface="黑体" panose="02010600030101010101" charset="-122"/>
                <a:sym typeface="+mn-ea"/>
              </a:rPr>
              <a:t>NAO</a:t>
            </a:r>
            <a:r>
              <a:rPr lang="zh-CN" altLang="en-US" sz="3600" dirty="0">
                <a:latin typeface="黑体" panose="02010600030101010101" charset="-122"/>
                <a:ea typeface="黑体" panose="02010600030101010101" charset="-122"/>
                <a:sym typeface="+mn-ea"/>
              </a:rPr>
              <a:t>（含：有机基陶瓷配方）刹车片主要供应商，其中包括本田，丰田，三菱，戴姆勒克莱斯勒等。</a:t>
            </a:r>
            <a:endParaRPr lang="zh-CN" altLang="en-US" sz="3600" dirty="0">
              <a:latin typeface="黑体" panose="02010600030101010101" charset="-122"/>
              <a:ea typeface="黑体" panose="02010600030101010101" charset="-122"/>
              <a:sym typeface="+mn-ea"/>
            </a:endParaRPr>
          </a:p>
          <a:p>
            <a:pPr>
              <a:buNone/>
            </a:pPr>
            <a:r>
              <a:rPr lang="zh-CN" altLang="en-US" sz="3600" dirty="0">
                <a:latin typeface="黑体" panose="02010600030101010101" charset="-122"/>
                <a:ea typeface="黑体" panose="02010600030101010101" charset="-122"/>
                <a:sym typeface="+mn-ea"/>
              </a:rPr>
              <a:t>      在北美</a:t>
            </a:r>
            <a:r>
              <a:rPr lang="en-US" altLang="x-none" sz="3600">
                <a:latin typeface="黑体" panose="02010600030101010101" charset="-122"/>
                <a:ea typeface="黑体" panose="02010600030101010101" charset="-122"/>
                <a:sym typeface="+mn-ea"/>
              </a:rPr>
              <a:t>OEM</a:t>
            </a:r>
            <a:r>
              <a:rPr lang="zh-CN" altLang="en-US" sz="3600" dirty="0">
                <a:latin typeface="黑体" panose="02010600030101010101" charset="-122"/>
                <a:ea typeface="黑体" panose="02010600030101010101" charset="-122"/>
                <a:sym typeface="+mn-ea"/>
              </a:rPr>
              <a:t>制造商市场份额迅速扩大。</a:t>
            </a:r>
            <a:endParaRPr lang="zh-CN" altLang="en-US" sz="3600" dirty="0">
              <a:latin typeface="黑体" panose="02010600030101010101" charset="-122"/>
              <a:ea typeface="黑体" panose="02010600030101010101" charset="-122"/>
              <a:sym typeface="+mn-ea"/>
            </a:endParaRPr>
          </a:p>
          <a:p>
            <a:pPr>
              <a:buNone/>
            </a:pPr>
            <a:r>
              <a:rPr lang="en-US" altLang="x-none" sz="3600">
                <a:latin typeface="黑体" panose="02010600030101010101" charset="-122"/>
                <a:ea typeface="黑体" panose="02010600030101010101" charset="-122"/>
                <a:sym typeface="+mn-ea"/>
              </a:rPr>
              <a:t>      NAO</a:t>
            </a:r>
            <a:r>
              <a:rPr lang="zh-CN" altLang="en-US" sz="3600" dirty="0">
                <a:latin typeface="黑体" panose="02010600030101010101" charset="-122"/>
                <a:ea typeface="黑体" panose="02010600030101010101" charset="-122"/>
                <a:sym typeface="+mn-ea"/>
              </a:rPr>
              <a:t>型摩擦材料主要特点：</a:t>
            </a:r>
            <a:endParaRPr lang="zh-CN" altLang="en-US" sz="3600" dirty="0">
              <a:latin typeface="黑体" panose="02010600030101010101" charset="-122"/>
              <a:ea typeface="黑体" panose="02010600030101010101" charset="-122"/>
              <a:sym typeface="+mn-ea"/>
            </a:endParaRPr>
          </a:p>
          <a:p>
            <a:pPr>
              <a:buNone/>
            </a:pPr>
            <a:r>
              <a:rPr lang="en-US" altLang="x-none" sz="3600">
                <a:latin typeface="黑体" panose="02010600030101010101" charset="-122"/>
                <a:ea typeface="黑体" panose="02010600030101010101" charset="-122"/>
                <a:sym typeface="+mn-ea"/>
              </a:rPr>
              <a:t>      NVH</a:t>
            </a:r>
            <a:r>
              <a:rPr lang="zh-CN" altLang="en-US" sz="3600" dirty="0">
                <a:latin typeface="黑体" panose="02010600030101010101" charset="-122"/>
                <a:ea typeface="黑体" panose="02010600030101010101" charset="-122"/>
                <a:sym typeface="+mn-ea"/>
              </a:rPr>
              <a:t>性能（</a:t>
            </a:r>
            <a:r>
              <a:rPr lang="en-US" altLang="x-none" sz="3600">
                <a:latin typeface="黑体" panose="02010600030101010101" charset="-122"/>
                <a:ea typeface="黑体" panose="02010600030101010101" charset="-122"/>
                <a:sym typeface="+mn-ea"/>
              </a:rPr>
              <a:t>Noise Vibration Harshness</a:t>
            </a:r>
            <a:r>
              <a:rPr lang="zh-CN" altLang="en-US" sz="3600" dirty="0">
                <a:latin typeface="黑体" panose="02010600030101010101" charset="-122"/>
                <a:ea typeface="黑体" panose="02010600030101010101" charset="-122"/>
                <a:sym typeface="+mn-ea"/>
              </a:rPr>
              <a:t>）得以显著改善</a:t>
            </a:r>
            <a:endParaRPr lang="zh-CN" altLang="en-US" sz="3600" dirty="0">
              <a:latin typeface="黑体" panose="02010600030101010101" charset="-122"/>
              <a:ea typeface="黑体" panose="02010600030101010101" charset="-122"/>
              <a:sym typeface="+mn-ea"/>
            </a:endParaRPr>
          </a:p>
          <a:p>
            <a:pPr>
              <a:buNone/>
            </a:pPr>
            <a:r>
              <a:rPr lang="zh-CN" altLang="en-US" sz="3600" dirty="0">
                <a:latin typeface="黑体" panose="02010600030101010101" charset="-122"/>
                <a:ea typeface="黑体" panose="02010600030101010101" charset="-122"/>
                <a:sym typeface="+mn-ea"/>
              </a:rPr>
              <a:t>      制动后积灰少或无积灰（无黑色落灰），对制动盘污染少</a:t>
            </a:r>
            <a:endParaRPr lang="zh-CN" altLang="en-US" sz="3600" dirty="0">
              <a:latin typeface="黑体" panose="02010600030101010101" charset="-122"/>
              <a:ea typeface="黑体" panose="02010600030101010101" charset="-122"/>
              <a:sym typeface="+mn-ea"/>
            </a:endParaRPr>
          </a:p>
          <a:p>
            <a:pPr>
              <a:buNone/>
            </a:pPr>
            <a:r>
              <a:rPr lang="zh-CN" altLang="en-US" sz="3600" dirty="0">
                <a:latin typeface="黑体" panose="02010600030101010101" charset="-122"/>
                <a:ea typeface="黑体" panose="02010600030101010101" charset="-122"/>
                <a:sym typeface="+mn-ea"/>
              </a:rPr>
              <a:t>      不易攻击对偶，减少了</a:t>
            </a:r>
            <a:r>
              <a:rPr lang="en-US" altLang="x-none" sz="3600">
                <a:latin typeface="黑体" panose="02010600030101010101" charset="-122"/>
                <a:ea typeface="黑体" panose="02010600030101010101" charset="-122"/>
                <a:sym typeface="+mn-ea"/>
              </a:rPr>
              <a:t>DTV</a:t>
            </a:r>
            <a:r>
              <a:rPr lang="zh-CN" altLang="en-US" sz="3600" dirty="0">
                <a:latin typeface="黑体" panose="02010600030101010101" charset="-122"/>
                <a:ea typeface="黑体" panose="02010600030101010101" charset="-122"/>
                <a:sym typeface="+mn-ea"/>
              </a:rPr>
              <a:t>现象（即：制动盘被刹车片磨损，造成制动盘厚度差）</a:t>
            </a:r>
            <a:endParaRPr lang="zh-CN" altLang="en-US" sz="3600" dirty="0" smtClean="0">
              <a:latin typeface="黑体" panose="02010600030101010101" charset="-122"/>
              <a:ea typeface="黑体" panose="02010600030101010101" charset="-122"/>
              <a:sym typeface="+mn-ea"/>
            </a:endParaRPr>
          </a:p>
        </p:txBody>
      </p:sp>
    </p:spTree>
    <p:custDataLst>
      <p:tags r:id="rId2"/>
    </p:custDataLst>
  </p:cSld>
  <p:clrMapOvr>
    <a:masterClrMapping/>
  </p:clrMapOvr>
  <p:transition>
    <p:wheel spokes="1"/>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标题 1"/>
          <p:cNvSpPr>
            <a:spLocks noGrp="1"/>
          </p:cNvSpPr>
          <p:nvPr>
            <p:ph type="title"/>
          </p:nvPr>
        </p:nvSpPr>
        <p:spPr>
          <a:xfrm>
            <a:off x="831850" y="659765"/>
            <a:ext cx="10515600" cy="2072640"/>
          </a:xfrm>
        </p:spPr>
        <p:txBody>
          <a:bodyPr>
            <a:normAutofit fontScale="90000"/>
          </a:bodyPr>
          <a:p>
            <a:pPr algn="ctr" fontAlgn="ctr">
              <a:lnSpc>
                <a:spcPct val="110000"/>
              </a:lnSpc>
            </a:pPr>
            <a:r>
              <a:rPr lang="zh-CN" altLang="en-US">
                <a:effectLst>
                  <a:outerShdw blurRad="38100" dist="19050" dir="2700000" algn="tl" rotWithShape="0">
                    <a:schemeClr val="dk1">
                      <a:alpha val="40000"/>
                    </a:schemeClr>
                  </a:outerShdw>
                </a:effectLst>
                <a:sym typeface="+mn-ea"/>
              </a:rPr>
              <a:t>黄山海实新材料科技有限公司</a:t>
            </a:r>
            <a:br>
              <a:rPr lang="zh-CN" altLang="en-US">
                <a:solidFill>
                  <a:schemeClr val="tx1"/>
                </a:solidFill>
                <a:effectLst>
                  <a:outerShdw blurRad="38100" dist="19050" dir="2700000" algn="tl" rotWithShape="0">
                    <a:schemeClr val="dk1">
                      <a:alpha val="40000"/>
                    </a:schemeClr>
                  </a:outerShdw>
                </a:effectLst>
              </a:rPr>
            </a:br>
            <a:endParaRPr lang="zh-CN" altLang="en-US"/>
          </a:p>
        </p:txBody>
      </p:sp>
      <p:sp>
        <p:nvSpPr>
          <p:cNvPr id="3" name="文本占位符 2"/>
          <p:cNvSpPr>
            <a:spLocks noGrp="1"/>
          </p:cNvSpPr>
          <p:nvPr>
            <p:ph type="body" idx="1"/>
          </p:nvPr>
        </p:nvSpPr>
        <p:spPr>
          <a:xfrm>
            <a:off x="831850" y="3823970"/>
            <a:ext cx="10515600" cy="2265680"/>
          </a:xfrm>
        </p:spPr>
        <p:txBody>
          <a:bodyPr/>
          <a:p>
            <a:pPr algn="ctr"/>
            <a:r>
              <a:rPr lang="zh-CN" altLang="zh-CN" sz="5400">
                <a:solidFill>
                  <a:schemeClr val="tx1"/>
                </a:solidFill>
                <a:effectLst>
                  <a:outerShdw blurRad="38100" dist="19050" dir="2700000" algn="tl" rotWithShape="0">
                    <a:schemeClr val="dk1">
                      <a:alpha val="40000"/>
                    </a:schemeClr>
                  </a:outerShdw>
                </a:effectLst>
              </a:rPr>
              <a:t>谢谢观看！</a:t>
            </a:r>
            <a:endParaRPr lang="zh-CN" altLang="zh-CN" sz="5400">
              <a:solidFill>
                <a:schemeClr val="tx1"/>
              </a:solidFill>
              <a:effectLst>
                <a:outerShdw blurRad="38100" dist="19050" dir="2700000" algn="tl" rotWithShape="0">
                  <a:schemeClr val="dk1">
                    <a:alpha val="40000"/>
                  </a:schemeClr>
                </a:outerShdw>
              </a:effectLst>
            </a:endParaRPr>
          </a:p>
        </p:txBody>
      </p:sp>
    </p:spTree>
    <p:custDataLst>
      <p:tags r:id="rId1"/>
    </p:custDataLst>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占位符 11"/>
          <p:cNvSpPr txBox="1"/>
          <p:nvPr>
            <p:custDataLst>
              <p:tags r:id="rId1"/>
            </p:custDataLst>
          </p:nvPr>
        </p:nvSpPr>
        <p:spPr>
          <a:xfrm>
            <a:off x="1102782" y="802105"/>
            <a:ext cx="9973733" cy="5165558"/>
          </a:xfrm>
          <a:prstGeom prst="rect">
            <a:avLst/>
          </a:prstGeom>
        </p:spPr>
        <p:txBody>
          <a:bodyPr anchor="ctr" anchorCtr="0">
            <a:normAutofit fontScale="7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altLang="x-none" sz="3600">
                <a:solidFill>
                  <a:srgbClr val="FF0000"/>
                </a:solidFill>
                <a:latin typeface="黑体" panose="02010600030101010101" charset="-122"/>
                <a:ea typeface="黑体" panose="02010600030101010101" charset="-122"/>
                <a:sym typeface="+mn-ea"/>
              </a:rPr>
              <a:t>1</a:t>
            </a:r>
            <a:r>
              <a:rPr lang="zh-CN" altLang="en-US" sz="3600" dirty="0">
                <a:solidFill>
                  <a:srgbClr val="FF0000"/>
                </a:solidFill>
                <a:latin typeface="黑体" panose="02010600030101010101" charset="-122"/>
                <a:ea typeface="黑体" panose="02010600030101010101" charset="-122"/>
                <a:sym typeface="+mn-ea"/>
              </a:rPr>
              <a:t>、摩擦材料概述</a:t>
            </a:r>
            <a:endParaRPr lang="zh-CN" altLang="en-US" sz="3600" dirty="0">
              <a:solidFill>
                <a:srgbClr val="FF0000"/>
              </a:solidFill>
              <a:latin typeface="黑体" panose="02010600030101010101" charset="-122"/>
              <a:ea typeface="黑体" panose="02010600030101010101" charset="-122"/>
              <a:sym typeface="+mn-ea"/>
            </a:endParaRPr>
          </a:p>
          <a:p>
            <a:pPr>
              <a:buNone/>
            </a:pPr>
            <a:r>
              <a:rPr lang="en-US" altLang="x-none" sz="36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0030101010101" charset="-122"/>
                <a:ea typeface="黑体" panose="02010600030101010101" charset="-122"/>
                <a:sym typeface="+mn-ea"/>
              </a:rPr>
              <a:t>      </a:t>
            </a:r>
            <a:r>
              <a:rPr lang="en-US" altLang="x-none" sz="3600">
                <a:latin typeface="黑体" panose="02010600030101010101" charset="-122"/>
                <a:ea typeface="黑体" panose="02010600030101010101" charset="-122"/>
                <a:sym typeface="+mn-ea"/>
              </a:rPr>
              <a:t>1.1</a:t>
            </a:r>
            <a:r>
              <a:rPr lang="zh-CN" altLang="en-US" sz="3600" dirty="0">
                <a:latin typeface="黑体" panose="02010600030101010101" charset="-122"/>
                <a:ea typeface="黑体" panose="02010600030101010101" charset="-122"/>
                <a:sym typeface="+mn-ea"/>
              </a:rPr>
              <a:t>简介</a:t>
            </a:r>
            <a:endParaRPr lang="zh-CN" altLang="en-US" sz="3600" dirty="0">
              <a:latin typeface="黑体" panose="02010600030101010101" charset="-122"/>
              <a:ea typeface="黑体" panose="02010600030101010101" charset="-122"/>
              <a:sym typeface="+mn-ea"/>
            </a:endParaRPr>
          </a:p>
          <a:p>
            <a:pPr>
              <a:lnSpc>
                <a:spcPct val="120000"/>
              </a:lnSpc>
              <a:buNone/>
            </a:pPr>
            <a:r>
              <a:rPr lang="zh-CN" altLang="en-US" sz="3600" dirty="0">
                <a:latin typeface="黑体" panose="02010600030101010101" charset="-122"/>
                <a:ea typeface="黑体" panose="02010600030101010101" charset="-122"/>
                <a:sym typeface="+mn-ea"/>
              </a:rPr>
              <a:t>      摩擦材料是一种依靠摩擦作用来执引制动与传动功能的部件材料，它主要包括制动器衬片（俗称刹车片）和离合器面片（俗称离合器片）。刹车片用于制动，离合器片用于传动。</a:t>
            </a:r>
            <a:endParaRPr lang="zh-CN" altLang="en-US" sz="3600" dirty="0">
              <a:latin typeface="黑体" panose="02010600030101010101" charset="-122"/>
              <a:ea typeface="黑体" panose="02010600030101010101" charset="-122"/>
              <a:sym typeface="+mn-ea"/>
            </a:endParaRPr>
          </a:p>
          <a:p>
            <a:pPr>
              <a:lnSpc>
                <a:spcPct val="120000"/>
              </a:lnSpc>
              <a:buNone/>
            </a:pPr>
            <a:r>
              <a:rPr lang="zh-CN" altLang="en-US" sz="3600" dirty="0">
                <a:latin typeface="黑体" panose="02010600030101010101" charset="-122"/>
                <a:ea typeface="黑体" panose="02010600030101010101" charset="-122"/>
                <a:sym typeface="+mn-ea"/>
              </a:rPr>
              <a:t>      任何机械设备与运动的各种车辆都必须有制动和传动装置。</a:t>
            </a:r>
            <a:endParaRPr lang="zh-CN" altLang="en-US" sz="3600" dirty="0">
              <a:latin typeface="黑体" panose="02010600030101010101" charset="-122"/>
              <a:ea typeface="黑体" panose="02010600030101010101" charset="-122"/>
              <a:sym typeface="+mn-ea"/>
            </a:endParaRPr>
          </a:p>
          <a:p>
            <a:pPr>
              <a:lnSpc>
                <a:spcPct val="120000"/>
              </a:lnSpc>
              <a:buNone/>
            </a:pPr>
            <a:r>
              <a:rPr lang="zh-CN" altLang="en-US" sz="3600" dirty="0">
                <a:latin typeface="黑体" panose="02010600030101010101" charset="-122"/>
                <a:ea typeface="黑体" panose="02010600030101010101" charset="-122"/>
                <a:sym typeface="+mn-ea"/>
              </a:rPr>
              <a:t>      应用领域：汽车，火车，农用车辆，飞机，舰艇。石油钻机，矿大机械，轨道交通及各类工程机械，以及自引车，洗衣机家用电器。</a:t>
            </a:r>
            <a:endParaRPr lang="zh-CN" altLang="en-US" sz="3600" dirty="0" smtClean="0">
              <a:latin typeface="黑体" panose="02010600030101010101" charset="-122"/>
              <a:ea typeface="黑体" panose="02010600030101010101" charset="-122"/>
              <a:sym typeface="+mn-ea"/>
            </a:endParaRPr>
          </a:p>
        </p:txBody>
      </p:sp>
    </p:spTree>
    <p:custDataLst>
      <p:tags r:id="rId2"/>
    </p:custDataLst>
  </p:cSld>
  <p:clrMapOvr>
    <a:masterClrMapping/>
  </p:clrMapOvr>
  <p:transition>
    <p:wheel spokes="1"/>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占位符 11"/>
          <p:cNvSpPr txBox="1"/>
          <p:nvPr>
            <p:custDataLst>
              <p:tags r:id="rId1"/>
            </p:custDataLst>
          </p:nvPr>
        </p:nvSpPr>
        <p:spPr>
          <a:xfrm>
            <a:off x="1102782" y="802105"/>
            <a:ext cx="9973733" cy="5165558"/>
          </a:xfrm>
          <a:prstGeom prst="rect">
            <a:avLst/>
          </a:prstGeom>
        </p:spPr>
        <p:txBody>
          <a:bodyPr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buNone/>
            </a:pPr>
            <a:r>
              <a:rPr lang="en-US" altLang="x-none" sz="3200">
                <a:solidFill>
                  <a:srgbClr val="FF0000"/>
                </a:solidFill>
                <a:latin typeface="黑体" panose="02010600030101010101" charset="-122"/>
                <a:ea typeface="黑体" panose="02010600030101010101" charset="-122"/>
                <a:sym typeface="+mn-ea"/>
              </a:rPr>
              <a:t>1.2</a:t>
            </a:r>
            <a:r>
              <a:rPr lang="zh-CN" altLang="en-US" sz="3200" dirty="0">
                <a:solidFill>
                  <a:srgbClr val="FF0000"/>
                </a:solidFill>
                <a:latin typeface="黑体" panose="02010600030101010101" charset="-122"/>
                <a:ea typeface="黑体" panose="02010600030101010101" charset="-122"/>
                <a:sym typeface="+mn-ea"/>
              </a:rPr>
              <a:t>摩擦材料基本组份：</a:t>
            </a:r>
            <a:endParaRPr lang="zh-CN" altLang="en-US" sz="3200" dirty="0">
              <a:solidFill>
                <a:srgbClr val="FF0000"/>
              </a:solidFill>
              <a:latin typeface="黑体" panose="02010600030101010101" charset="-122"/>
              <a:ea typeface="黑体" panose="02010600030101010101" charset="-122"/>
              <a:sym typeface="+mn-ea"/>
            </a:endParaRPr>
          </a:p>
          <a:p>
            <a:pPr>
              <a:lnSpc>
                <a:spcPct val="120000"/>
              </a:lnSpc>
              <a:buNone/>
            </a:pPr>
            <a:r>
              <a:rPr lang="zh-CN" altLang="en-US" sz="3200" b="1" dirty="0">
                <a:solidFill>
                  <a:srgbClr val="0000FF"/>
                </a:solidFill>
                <a:latin typeface="黑体" panose="02010600030101010101" charset="-122"/>
                <a:ea typeface="黑体" panose="02010600030101010101" charset="-122"/>
                <a:sym typeface="+mn-ea"/>
              </a:rPr>
              <a:t>     </a:t>
            </a:r>
            <a:r>
              <a:rPr lang="zh-CN" altLang="en-US" sz="3200" dirty="0">
                <a:latin typeface="黑体" panose="02010600030101010101" charset="-122"/>
                <a:ea typeface="黑体" panose="02010600030101010101" charset="-122"/>
                <a:sym typeface="+mn-ea"/>
              </a:rPr>
              <a:t> 摩擦材料是以高分子聚合物，粘结剂（树脂与橡胶），增强纤维，摩擦系数调节剂（非金属矿和有机块料）三元素复合而成的功能性材料。</a:t>
            </a:r>
            <a:endParaRPr lang="zh-CN" altLang="en-US" sz="3200" dirty="0">
              <a:latin typeface="黑体" panose="02010600030101010101" charset="-122"/>
              <a:ea typeface="黑体" panose="02010600030101010101" charset="-122"/>
              <a:sym typeface="+mn-ea"/>
            </a:endParaRPr>
          </a:p>
          <a:p>
            <a:pPr>
              <a:lnSpc>
                <a:spcPct val="120000"/>
              </a:lnSpc>
              <a:buNone/>
            </a:pPr>
            <a:r>
              <a:rPr lang="zh-CN" altLang="en-US" sz="3200" dirty="0">
                <a:latin typeface="黑体" panose="02010600030101010101" charset="-122"/>
                <a:ea typeface="黑体" panose="02010600030101010101" charset="-122"/>
                <a:sym typeface="+mn-ea"/>
              </a:rPr>
              <a:t>      这种材料特点：具有良好的摩擦系数和耐磨损性能，同时还具有耐热性和合适的机械强度。</a:t>
            </a:r>
            <a:endParaRPr lang="zh-CN" altLang="en-US" sz="3200" dirty="0" smtClean="0">
              <a:latin typeface="黑体" panose="02010600030101010101" charset="-122"/>
              <a:ea typeface="黑体" panose="02010600030101010101" charset="-122"/>
              <a:sym typeface="+mn-ea"/>
            </a:endParaRPr>
          </a:p>
        </p:txBody>
      </p:sp>
    </p:spTree>
    <p:custDataLst>
      <p:tags r:id="rId2"/>
    </p:custDataLst>
  </p:cSld>
  <p:clrMapOvr>
    <a:masterClrMapping/>
  </p:clrMapOvr>
  <p:transition>
    <p:wheel spokes="1"/>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占位符 11"/>
          <p:cNvSpPr txBox="1"/>
          <p:nvPr>
            <p:custDataLst>
              <p:tags r:id="rId1"/>
            </p:custDataLst>
          </p:nvPr>
        </p:nvSpPr>
        <p:spPr>
          <a:xfrm>
            <a:off x="1102782" y="802105"/>
            <a:ext cx="9973733" cy="5165558"/>
          </a:xfrm>
          <a:prstGeom prst="rect">
            <a:avLst/>
          </a:prstGeom>
        </p:spPr>
        <p:txBody>
          <a:bodyPr anchor="ctr" anchorCtr="0">
            <a:normAutofit fontScale="7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buNone/>
            </a:pPr>
            <a:r>
              <a:rPr lang="en-US" altLang="x-none" sz="3600">
                <a:solidFill>
                  <a:srgbClr val="FF0000"/>
                </a:solidFill>
                <a:latin typeface="黑体" panose="02010600030101010101" charset="-122"/>
                <a:ea typeface="黑体" panose="02010600030101010101" charset="-122"/>
                <a:sym typeface="+mn-ea"/>
              </a:rPr>
              <a:t>1.3</a:t>
            </a:r>
            <a:r>
              <a:rPr lang="zh-CN" altLang="en-US" sz="3600" dirty="0">
                <a:solidFill>
                  <a:srgbClr val="FF0000"/>
                </a:solidFill>
                <a:latin typeface="黑体" panose="02010600030101010101" charset="-122"/>
                <a:ea typeface="黑体" panose="02010600030101010101" charset="-122"/>
                <a:sym typeface="+mn-ea"/>
              </a:rPr>
              <a:t>世界摩擦材料发展史：</a:t>
            </a:r>
            <a:endParaRPr lang="zh-CN" altLang="en-US" sz="3600" dirty="0">
              <a:solidFill>
                <a:srgbClr val="FF0000"/>
              </a:solidFill>
              <a:latin typeface="黑体" panose="02010600030101010101" charset="-122"/>
              <a:ea typeface="黑体" panose="02010600030101010101" charset="-122"/>
              <a:sym typeface="+mn-ea"/>
            </a:endParaRPr>
          </a:p>
          <a:p>
            <a:pPr>
              <a:lnSpc>
                <a:spcPct val="120000"/>
              </a:lnSpc>
              <a:buNone/>
            </a:pPr>
            <a:r>
              <a:rPr lang="en-US" altLang="x-none" sz="3600">
                <a:latin typeface="黑体" panose="02010600030101010101" charset="-122"/>
                <a:ea typeface="黑体" panose="02010600030101010101" charset="-122"/>
                <a:sym typeface="+mn-ea"/>
              </a:rPr>
              <a:t>      18</a:t>
            </a:r>
            <a:r>
              <a:rPr lang="zh-CN" altLang="en-US" sz="3600" dirty="0">
                <a:latin typeface="黑体" panose="02010600030101010101" charset="-122"/>
                <a:ea typeface="黑体" panose="02010600030101010101" charset="-122"/>
                <a:sym typeface="+mn-ea"/>
              </a:rPr>
              <a:t>世纪自出现动力机械和机动车辆后，在其传动和制动机构中就使用摩擦片。初期的摩擦片采用棉花木头皮革为基材，浸渍沥青溶液加工而成。由于棉带是天然纤维耐温性有限，到1</a:t>
            </a:r>
            <a:r>
              <a:rPr lang="en-US" altLang="x-none" sz="3600">
                <a:latin typeface="黑体" panose="02010600030101010101" charset="-122"/>
                <a:ea typeface="黑体" panose="02010600030101010101" charset="-122"/>
                <a:sym typeface="+mn-ea"/>
              </a:rPr>
              <a:t>20</a:t>
            </a:r>
            <a:r>
              <a:rPr lang="zh-CN" altLang="en-US" sz="3600" dirty="0">
                <a:latin typeface="黑体" panose="02010600030101010101" charset="-122"/>
                <a:ea typeface="黑体" panose="02010600030101010101" charset="-122"/>
                <a:sym typeface="+mn-ea"/>
              </a:rPr>
              <a:t>摄氏度以上会逐渐焦化，甚至燃烧。随着车辆速度和载重量的增大，其制动温度也相应增高，人们开始寻找耐温的石棉纤维浸渍用沥青，油和树脂的混合物开始应用于车辆和机械设备的制动与传动，</a:t>
            </a:r>
            <a:r>
              <a:rPr lang="en-US" altLang="x-none" sz="3600">
                <a:latin typeface="黑体" panose="02010600030101010101" charset="-122"/>
                <a:ea typeface="黑体" panose="02010600030101010101" charset="-122"/>
                <a:sym typeface="+mn-ea"/>
              </a:rPr>
              <a:t>1908</a:t>
            </a:r>
            <a:r>
              <a:rPr lang="zh-CN" altLang="en-US" sz="3600" dirty="0">
                <a:latin typeface="黑体" panose="02010600030101010101" charset="-122"/>
                <a:ea typeface="黑体" panose="02010600030101010101" charset="-122"/>
                <a:sym typeface="+mn-ea"/>
              </a:rPr>
              <a:t>年石棉开始被广泛应用，其摩擦材料的性能得到很大的提高，石棉本身具有良好的耐热性，短期可经的住</a:t>
            </a:r>
            <a:r>
              <a:rPr lang="en-US" altLang="x-none" sz="3600">
                <a:latin typeface="黑体" panose="02010600030101010101" charset="-122"/>
                <a:ea typeface="黑体" panose="02010600030101010101" charset="-122"/>
                <a:sym typeface="+mn-ea"/>
              </a:rPr>
              <a:t>700</a:t>
            </a:r>
            <a:r>
              <a:rPr lang="zh-CN" altLang="en-US" sz="3600" dirty="0">
                <a:latin typeface="黑体" panose="02010600030101010101" charset="-122"/>
                <a:ea typeface="黑体" panose="02010600030101010101" charset="-122"/>
                <a:sym typeface="+mn-ea"/>
              </a:rPr>
              <a:t>度以上的温度。</a:t>
            </a:r>
            <a:endParaRPr lang="zh-CN" altLang="en-US" sz="3600" dirty="0" smtClean="0">
              <a:latin typeface="黑体" panose="02010600030101010101" charset="-122"/>
              <a:ea typeface="黑体" panose="02010600030101010101" charset="-122"/>
              <a:sym typeface="+mn-ea"/>
            </a:endParaRPr>
          </a:p>
        </p:txBody>
      </p:sp>
    </p:spTree>
    <p:custDataLst>
      <p:tags r:id="rId2"/>
    </p:custDataLst>
  </p:cSld>
  <p:clrMapOvr>
    <a:masterClrMapping/>
  </p:clrMapOvr>
  <p:transition>
    <p:diamond/>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占位符 11"/>
          <p:cNvSpPr txBox="1"/>
          <p:nvPr>
            <p:custDataLst>
              <p:tags r:id="rId1"/>
            </p:custDataLst>
          </p:nvPr>
        </p:nvSpPr>
        <p:spPr>
          <a:xfrm>
            <a:off x="1102782" y="802105"/>
            <a:ext cx="9973733" cy="5165558"/>
          </a:xfrm>
          <a:prstGeom prst="rect">
            <a:avLst/>
          </a:prstGeom>
        </p:spPr>
        <p:txBody>
          <a:bodyPr anchor="ctr" anchorCtr="0">
            <a:normAutofit fontScale="6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30505" fontAlgn="auto">
              <a:lnSpc>
                <a:spcPct val="120000"/>
              </a:lnSpc>
              <a:buNone/>
            </a:pPr>
            <a:r>
              <a:rPr lang="en-US" altLang="x-none" sz="36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0030101010101" charset="-122"/>
                <a:ea typeface="黑体" panose="02010600030101010101" charset="-122"/>
                <a:sym typeface="+mn-ea"/>
              </a:rPr>
              <a:t>   </a:t>
            </a:r>
            <a:r>
              <a:rPr lang="en-US" altLang="x-none" sz="3600">
                <a:latin typeface="黑体" panose="02010600030101010101" charset="-122"/>
                <a:ea typeface="黑体" panose="02010600030101010101" charset="-122"/>
                <a:sym typeface="+mn-ea"/>
              </a:rPr>
              <a:t>20</a:t>
            </a:r>
            <a:r>
              <a:rPr lang="zh-CN" altLang="en-US" sz="3600" dirty="0">
                <a:latin typeface="黑体" panose="02010600030101010101" charset="-122"/>
                <a:ea typeface="黑体" panose="02010600030101010101" charset="-122"/>
                <a:sym typeface="+mn-ea"/>
              </a:rPr>
              <a:t>世纪初化学家们开发出热稳定性能好的酚醛树脂作为粘结剂并进入实际应用，一些科学家也开始也开始用橡胶用混压工艺加工摩擦材料，由于酚醛树脂其耐热性高于橡胶，以后成为摩擦材料中主要粘结剂，直至应用至今。</a:t>
            </a:r>
            <a:endParaRPr lang="zh-CN" altLang="en-US" sz="3600" dirty="0">
              <a:latin typeface="黑体" panose="02010600030101010101" charset="-122"/>
              <a:ea typeface="黑体" panose="02010600030101010101" charset="-122"/>
              <a:sym typeface="+mn-ea"/>
            </a:endParaRPr>
          </a:p>
          <a:p>
            <a:pPr>
              <a:lnSpc>
                <a:spcPct val="120000"/>
              </a:lnSpc>
              <a:buNone/>
            </a:pPr>
            <a:r>
              <a:rPr lang="en-US" altLang="zh-CN" sz="3600">
                <a:latin typeface="黑体" panose="02010600030101010101" charset="-122"/>
                <a:ea typeface="黑体" panose="02010600030101010101" charset="-122"/>
                <a:sym typeface="+mn-ea"/>
              </a:rPr>
              <a:t>      </a:t>
            </a:r>
            <a:r>
              <a:rPr lang="en-US" altLang="zh-CN" sz="3600">
                <a:solidFill>
                  <a:srgbClr val="FF0000"/>
                </a:solidFill>
                <a:latin typeface="黑体" panose="02010600030101010101" charset="-122"/>
                <a:ea typeface="黑体" panose="02010600030101010101" charset="-122"/>
                <a:sym typeface="+mn-ea"/>
              </a:rPr>
              <a:t> 1.4</a:t>
            </a:r>
            <a:r>
              <a:rPr lang="zh-CN" altLang="en-US" sz="3600" dirty="0">
                <a:solidFill>
                  <a:srgbClr val="FF0000"/>
                </a:solidFill>
                <a:latin typeface="黑体" panose="02010600030101010101" charset="-122"/>
                <a:ea typeface="黑体" panose="02010600030101010101" charset="-122"/>
                <a:sym typeface="+mn-ea"/>
              </a:rPr>
              <a:t>摩擦材料的技术要求</a:t>
            </a:r>
            <a:endParaRPr lang="zh-CN" altLang="en-US" sz="3600" dirty="0">
              <a:solidFill>
                <a:srgbClr val="FF0000"/>
              </a:solidFill>
              <a:latin typeface="黑体" panose="02010600030101010101" charset="-122"/>
              <a:ea typeface="黑体" panose="02010600030101010101" charset="-122"/>
              <a:sym typeface="+mn-ea"/>
            </a:endParaRPr>
          </a:p>
          <a:p>
            <a:pPr>
              <a:lnSpc>
                <a:spcPct val="120000"/>
              </a:lnSpc>
              <a:buNone/>
            </a:pPr>
            <a:r>
              <a:rPr lang="zh-CN" altLang="en-US" sz="3600" dirty="0">
                <a:latin typeface="黑体" panose="02010600030101010101" charset="-122"/>
                <a:ea typeface="黑体" panose="02010600030101010101" charset="-122"/>
                <a:sym typeface="+mn-ea"/>
              </a:rPr>
              <a:t>       摩擦材料是车辆和机械制动器和离合器总成中关键安全零部件，应满足以下技术要求：</a:t>
            </a:r>
            <a:endParaRPr lang="zh-CN" altLang="en-US" sz="3600" dirty="0">
              <a:latin typeface="黑体" panose="02010600030101010101" charset="-122"/>
              <a:ea typeface="黑体" panose="02010600030101010101" charset="-122"/>
              <a:sym typeface="+mn-ea"/>
            </a:endParaRPr>
          </a:p>
          <a:p>
            <a:pPr>
              <a:lnSpc>
                <a:spcPct val="120000"/>
              </a:lnSpc>
              <a:buNone/>
            </a:pPr>
            <a:r>
              <a:rPr lang="en-US" altLang="x-none" sz="3600">
                <a:latin typeface="黑体" panose="02010600030101010101" charset="-122"/>
                <a:ea typeface="黑体" panose="02010600030101010101" charset="-122"/>
                <a:sym typeface="+mn-ea"/>
              </a:rPr>
              <a:t>      </a:t>
            </a:r>
            <a:r>
              <a:rPr lang="en-US" altLang="x-none" sz="3600">
                <a:solidFill>
                  <a:srgbClr val="FF0000"/>
                </a:solidFill>
                <a:latin typeface="黑体" panose="02010600030101010101" charset="-122"/>
                <a:ea typeface="黑体" panose="02010600030101010101" charset="-122"/>
                <a:sym typeface="+mn-ea"/>
              </a:rPr>
              <a:t> 1.4.1</a:t>
            </a:r>
            <a:r>
              <a:rPr lang="zh-CN" altLang="en-US" sz="3600" dirty="0">
                <a:solidFill>
                  <a:srgbClr val="FF0000"/>
                </a:solidFill>
                <a:latin typeface="黑体" panose="02010600030101010101" charset="-122"/>
                <a:ea typeface="黑体" panose="02010600030101010101" charset="-122"/>
                <a:sym typeface="+mn-ea"/>
              </a:rPr>
              <a:t>适宜和稳定的摩擦系数</a:t>
            </a:r>
            <a:endParaRPr lang="zh-CN" altLang="en-US" sz="3600" dirty="0">
              <a:solidFill>
                <a:srgbClr val="FF0000"/>
              </a:solidFill>
              <a:latin typeface="黑体" panose="02010600030101010101" charset="-122"/>
              <a:ea typeface="黑体" panose="02010600030101010101" charset="-122"/>
              <a:sym typeface="+mn-ea"/>
            </a:endParaRPr>
          </a:p>
          <a:p>
            <a:pPr>
              <a:lnSpc>
                <a:spcPct val="120000"/>
              </a:lnSpc>
              <a:buNone/>
            </a:pPr>
            <a:r>
              <a:rPr lang="zh-CN" altLang="en-US" sz="3600" dirty="0">
                <a:latin typeface="黑体" panose="02010600030101010101" charset="-122"/>
                <a:ea typeface="黑体" panose="02010600030101010101" charset="-122"/>
                <a:sym typeface="+mn-ea"/>
              </a:rPr>
              <a:t>       摩擦系数是评价任何一种摩擦材料的一个重要的性能指标，它不是个常数，是受到温度压力摩擦速度变化的一个系数，同时也受表面状态，环境及周围介质因素影响而变动的一个系数。</a:t>
            </a:r>
            <a:endParaRPr lang="zh-CN" altLang="en-US" sz="3600" dirty="0" smtClean="0">
              <a:latin typeface="黑体" panose="02010600030101010101" charset="-122"/>
              <a:ea typeface="黑体" panose="02010600030101010101" charset="-122"/>
              <a:sym typeface="+mn-ea"/>
            </a:endParaRPr>
          </a:p>
        </p:txBody>
      </p:sp>
    </p:spTree>
    <p:custDataLst>
      <p:tags r:id="rId2"/>
    </p:custDataLst>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占位符 11"/>
          <p:cNvSpPr txBox="1"/>
          <p:nvPr>
            <p:custDataLst>
              <p:tags r:id="rId1"/>
            </p:custDataLst>
          </p:nvPr>
        </p:nvSpPr>
        <p:spPr>
          <a:xfrm>
            <a:off x="1102995" y="405130"/>
            <a:ext cx="9973945" cy="5562600"/>
          </a:xfrm>
          <a:prstGeom prst="rect">
            <a:avLst/>
          </a:prstGeom>
        </p:spPr>
        <p:txBody>
          <a:bodyPr anchor="ctr" anchorCtr="0">
            <a:normAutofit fontScale="6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30505" fontAlgn="auto">
              <a:lnSpc>
                <a:spcPct val="120000"/>
              </a:lnSpc>
              <a:buNone/>
            </a:pPr>
            <a:r>
              <a:rPr lang="en-US" altLang="zh-CN" sz="3600" b="1" dirty="0">
                <a:solidFill>
                  <a:srgbClr val="0000FF"/>
                </a:solidFill>
                <a:latin typeface="黑体" panose="02010600030101010101" charset="-122"/>
                <a:ea typeface="黑体" panose="02010600030101010101" charset="-122"/>
                <a:sym typeface="+mn-ea"/>
              </a:rPr>
              <a:t>  </a:t>
            </a:r>
            <a:r>
              <a:rPr lang="zh-CN" altLang="en-US" sz="3600" b="1" dirty="0">
                <a:solidFill>
                  <a:srgbClr val="0000FF"/>
                </a:solidFill>
                <a:latin typeface="黑体" panose="02010600030101010101" charset="-122"/>
                <a:ea typeface="黑体" panose="02010600030101010101" charset="-122"/>
                <a:sym typeface="+mn-ea"/>
              </a:rPr>
              <a:t> </a:t>
            </a:r>
            <a:r>
              <a:rPr lang="zh-CN" altLang="en-US" sz="3600" dirty="0">
                <a:latin typeface="黑体" panose="02010600030101010101" charset="-122"/>
                <a:ea typeface="黑体" panose="02010600030101010101" charset="-122"/>
                <a:sym typeface="+mn-ea"/>
              </a:rPr>
              <a:t>摩擦温度高低是影响摩擦系数的重要因素摩擦材料在摩擦过程中由于温度的迅速上升，一般当温度达</a:t>
            </a:r>
            <a:r>
              <a:rPr lang="en-US" altLang="x-none" sz="3600">
                <a:latin typeface="黑体" panose="02010600030101010101" charset="-122"/>
                <a:ea typeface="黑体" panose="02010600030101010101" charset="-122"/>
                <a:sym typeface="+mn-ea"/>
              </a:rPr>
              <a:t>200</a:t>
            </a:r>
            <a:r>
              <a:rPr lang="zh-CN" altLang="en-US" sz="3600" dirty="0">
                <a:latin typeface="黑体" panose="02010600030101010101" charset="-122"/>
                <a:ea typeface="黑体" panose="02010600030101010101" charset="-122"/>
                <a:sym typeface="+mn-ea"/>
              </a:rPr>
              <a:t>度以后，摩擦材料系数开始下降，当其温度达到树脂和橡胶分解的温度后，会产生摩擦系数突然急剧下降的现象，该现象在业内称“热衰退”会导致制动效能变差，产生制动困难的安全问题，这是必须避免的。在摩擦材料中通过提高材料的耐温性和加入适量耐高温摩擦系数调节剂以减少和降低“热衰退”现象。</a:t>
            </a:r>
            <a:endParaRPr lang="zh-CN" altLang="en-US" sz="3600" dirty="0">
              <a:latin typeface="黑体" panose="02010600030101010101" charset="-122"/>
              <a:ea typeface="黑体" panose="02010600030101010101" charset="-122"/>
              <a:sym typeface="+mn-ea"/>
            </a:endParaRPr>
          </a:p>
          <a:p>
            <a:pPr>
              <a:lnSpc>
                <a:spcPct val="120000"/>
              </a:lnSpc>
              <a:buNone/>
            </a:pPr>
            <a:r>
              <a:rPr lang="zh-CN" altLang="en-US" sz="3600" dirty="0">
                <a:latin typeface="黑体" panose="02010600030101010101" charset="-122"/>
                <a:ea typeface="黑体" panose="02010600030101010101" charset="-122"/>
                <a:sym typeface="+mn-ea"/>
              </a:rPr>
              <a:t>      摩擦系数通常随速度的增加而降低，因而在制动时，速度动能转化成热能</a:t>
            </a:r>
            <a:r>
              <a:rPr lang="en-US" altLang="x-none" sz="3600">
                <a:latin typeface="黑体" panose="02010600030101010101" charset="-122"/>
                <a:ea typeface="黑体" panose="02010600030101010101" charset="-122"/>
                <a:sym typeface="+mn-ea"/>
              </a:rPr>
              <a:t>W=1/2MV</a:t>
            </a:r>
            <a:r>
              <a:rPr lang="en-US" altLang="x-none" sz="3600">
                <a:latin typeface="Calibri" charset="0"/>
                <a:ea typeface="黑体" panose="02010600030101010101" charset="-122"/>
                <a:sym typeface="+mn-ea"/>
              </a:rPr>
              <a:t>²</a:t>
            </a:r>
            <a:r>
              <a:rPr lang="zh-CN" altLang="en-US" sz="3600" dirty="0">
                <a:latin typeface="黑体" panose="02010600030101010101" charset="-122"/>
                <a:ea typeface="黑体" panose="02010600030101010101" charset="-122"/>
                <a:sym typeface="+mn-ea"/>
              </a:rPr>
              <a:t>。</a:t>
            </a:r>
            <a:endParaRPr lang="zh-CN" altLang="en-US" sz="3600" dirty="0">
              <a:latin typeface="黑体" panose="02010600030101010101" charset="-122"/>
              <a:ea typeface="黑体" panose="02010600030101010101" charset="-122"/>
              <a:sym typeface="+mn-ea"/>
            </a:endParaRPr>
          </a:p>
          <a:p>
            <a:pPr>
              <a:lnSpc>
                <a:spcPct val="120000"/>
              </a:lnSpc>
              <a:buNone/>
            </a:pPr>
            <a:r>
              <a:rPr lang="zh-CN" altLang="en-US" sz="3600" dirty="0">
                <a:latin typeface="黑体" panose="02010600030101010101" charset="-122"/>
                <a:ea typeface="黑体" panose="02010600030101010101" charset="-122"/>
                <a:sym typeface="+mn-ea"/>
              </a:rPr>
              <a:t>      摩擦材料表面沾水时，其摩擦系数也会下降，当表面的水膜消除，恢复至干燥时，摩擦系数会恢复正常。</a:t>
            </a:r>
            <a:endParaRPr lang="zh-CN" altLang="en-US" sz="3600" dirty="0">
              <a:latin typeface="黑体" panose="02010600030101010101" charset="-122"/>
              <a:ea typeface="黑体" panose="02010600030101010101" charset="-122"/>
              <a:sym typeface="+mn-ea"/>
            </a:endParaRPr>
          </a:p>
          <a:p>
            <a:pPr>
              <a:lnSpc>
                <a:spcPct val="120000"/>
              </a:lnSpc>
              <a:buNone/>
            </a:pPr>
            <a:r>
              <a:rPr lang="zh-CN" altLang="en-US" sz="3600" dirty="0">
                <a:latin typeface="黑体" panose="02010600030101010101" charset="-122"/>
                <a:ea typeface="黑体" panose="02010600030101010101" charset="-122"/>
                <a:sym typeface="+mn-ea"/>
              </a:rPr>
              <a:t>      摩擦材料表面沾有油污时，摩擦系数会下降，但要求摩擦材料仍能保持一定的摩擦力。孔隙率高的摩擦材料其摩擦系数下降小。</a:t>
            </a:r>
            <a:endParaRPr lang="zh-CN" altLang="en-US" sz="3600" dirty="0" smtClean="0">
              <a:latin typeface="黑体" panose="02010600030101010101" charset="-122"/>
              <a:ea typeface="黑体" panose="02010600030101010101" charset="-122"/>
              <a:sym typeface="+mn-ea"/>
            </a:endParaRPr>
          </a:p>
        </p:txBody>
      </p:sp>
    </p:spTree>
    <p:custDataLst>
      <p:tags r:id="rId2"/>
    </p:custDataLst>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占位符 11"/>
          <p:cNvSpPr txBox="1"/>
          <p:nvPr>
            <p:custDataLst>
              <p:tags r:id="rId1"/>
            </p:custDataLst>
          </p:nvPr>
        </p:nvSpPr>
        <p:spPr>
          <a:xfrm>
            <a:off x="1102782" y="802105"/>
            <a:ext cx="9973733" cy="5165558"/>
          </a:xfrm>
          <a:prstGeom prst="rect">
            <a:avLst/>
          </a:prstGeom>
        </p:spPr>
        <p:txBody>
          <a:bodyPr anchor="ctr" anchorCtr="0">
            <a:normAutofit fontScale="7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buNone/>
            </a:pPr>
            <a:r>
              <a:rPr lang="en-US" altLang="x-none" sz="3600">
                <a:solidFill>
                  <a:srgbClr val="FF0000"/>
                </a:solidFill>
                <a:latin typeface="黑体" panose="02010600030101010101" charset="-122"/>
                <a:ea typeface="黑体" panose="02010600030101010101" charset="-122"/>
                <a:sym typeface="+mn-ea"/>
              </a:rPr>
              <a:t>1.4.2</a:t>
            </a:r>
            <a:r>
              <a:rPr lang="zh-CN" altLang="en-US" sz="3600" dirty="0">
                <a:solidFill>
                  <a:srgbClr val="FF0000"/>
                </a:solidFill>
                <a:latin typeface="黑体" panose="02010600030101010101" charset="-122"/>
                <a:ea typeface="黑体" panose="02010600030101010101" charset="-122"/>
                <a:sym typeface="+mn-ea"/>
              </a:rPr>
              <a:t>良好的耐磨性（较好的使用寿命）</a:t>
            </a:r>
            <a:endParaRPr lang="zh-CN" altLang="en-US" sz="3600" dirty="0">
              <a:solidFill>
                <a:srgbClr val="FF0000"/>
              </a:solidFill>
              <a:latin typeface="黑体" panose="02010600030101010101" charset="-122"/>
              <a:ea typeface="黑体" panose="02010600030101010101" charset="-122"/>
              <a:sym typeface="+mn-ea"/>
            </a:endParaRPr>
          </a:p>
          <a:p>
            <a:pPr>
              <a:lnSpc>
                <a:spcPct val="120000"/>
              </a:lnSpc>
              <a:buNone/>
            </a:pPr>
            <a:r>
              <a:rPr lang="zh-CN" altLang="en-US" sz="3600" dirty="0">
                <a:latin typeface="黑体" panose="02010600030101010101" charset="-122"/>
                <a:ea typeface="黑体" panose="02010600030101010101" charset="-122"/>
                <a:sym typeface="+mn-ea"/>
              </a:rPr>
              <a:t>      摩擦材料的耐磨性是其使用寿命的反映，是衡量摩擦材料耐用程度的重要技术指标，耐磨性较好，其使用寿命长。摩擦表面产生的剪切力和工作的温度是影响磨损的主要因素。当摩擦材料的摩擦过程时产生的温度达到粘结剂（酚醛树脂，丁腈橡胶等）的热分解温度范围时，有机粘结剂如酚醛树脂，橡胶产生分解碳化现象，粘结作用下降，磨损量急剧增大，业内称之“热磨损”。</a:t>
            </a:r>
            <a:endParaRPr lang="zh-CN" altLang="en-US" sz="3600" dirty="0">
              <a:latin typeface="黑体" panose="02010600030101010101" charset="-122"/>
              <a:ea typeface="黑体" panose="02010600030101010101" charset="-122"/>
              <a:sym typeface="+mn-ea"/>
            </a:endParaRPr>
          </a:p>
          <a:p>
            <a:pPr>
              <a:lnSpc>
                <a:spcPct val="120000"/>
              </a:lnSpc>
              <a:buNone/>
            </a:pPr>
            <a:r>
              <a:rPr lang="zh-CN" altLang="en-US" sz="3600" dirty="0">
                <a:latin typeface="黑体" panose="02010600030101010101" charset="-122"/>
                <a:ea typeface="黑体" panose="02010600030101010101" charset="-122"/>
                <a:sym typeface="+mn-ea"/>
              </a:rPr>
              <a:t>      选用合适的减摩填料（无机润滑剂，金属硫化物等）和耐热性能好的树脂，橡胶，能有效的减少材料的磨损，延长其使用寿命。</a:t>
            </a:r>
            <a:endParaRPr lang="zh-CN" altLang="en-US" sz="3600" dirty="0" smtClean="0">
              <a:latin typeface="黑体" panose="02010600030101010101" charset="-122"/>
              <a:ea typeface="黑体" panose="02010600030101010101" charset="-122"/>
              <a:sym typeface="+mn-ea"/>
            </a:endParaRPr>
          </a:p>
        </p:txBody>
      </p:sp>
    </p:spTree>
    <p:custDataLst>
      <p:tags r:id="rId2"/>
    </p:custDataLst>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占位符 11"/>
          <p:cNvSpPr txBox="1"/>
          <p:nvPr>
            <p:custDataLst>
              <p:tags r:id="rId1"/>
            </p:custDataLst>
          </p:nvPr>
        </p:nvSpPr>
        <p:spPr>
          <a:xfrm>
            <a:off x="1102782" y="802105"/>
            <a:ext cx="9973733" cy="5165558"/>
          </a:xfrm>
          <a:prstGeom prst="rect">
            <a:avLst/>
          </a:prstGeom>
        </p:spPr>
        <p:txBody>
          <a:bodyPr anchor="ctr" anchorCtr="0">
            <a:normAutofit fontScale="7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30505" fontAlgn="auto">
              <a:lnSpc>
                <a:spcPct val="120000"/>
              </a:lnSpc>
              <a:buNone/>
            </a:pPr>
            <a:r>
              <a:rPr lang="en-US" altLang="x-none" sz="36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0030101010101" charset="-122"/>
                <a:ea typeface="黑体" panose="02010600030101010101" charset="-122"/>
                <a:sym typeface="+mn-ea"/>
              </a:rPr>
              <a:t>   </a:t>
            </a:r>
            <a:r>
              <a:rPr lang="en-US" altLang="x-none" sz="3600">
                <a:latin typeface="黑体" panose="02010600030101010101" charset="-122"/>
                <a:ea typeface="黑体" panose="02010600030101010101" charset="-122"/>
                <a:sym typeface="+mn-ea"/>
              </a:rPr>
              <a:t>G</a:t>
            </a:r>
            <a:r>
              <a:rPr lang="zh-CN" altLang="en-US" sz="3600" dirty="0">
                <a:latin typeface="黑体" panose="02010600030101010101" charset="-122"/>
                <a:ea typeface="黑体" panose="02010600030101010101" charset="-122"/>
                <a:sym typeface="+mn-ea"/>
              </a:rPr>
              <a:t>T</a:t>
            </a:r>
            <a:r>
              <a:rPr lang="en-US" altLang="x-none" sz="3600">
                <a:latin typeface="黑体" panose="02010600030101010101" charset="-122"/>
                <a:ea typeface="黑体" panose="02010600030101010101" charset="-122"/>
                <a:sym typeface="+mn-ea"/>
              </a:rPr>
              <a:t>B-5763-2008“</a:t>
            </a:r>
            <a:r>
              <a:rPr lang="zh-CN" altLang="en-US" sz="3600" dirty="0">
                <a:latin typeface="黑体" panose="02010600030101010101" charset="-122"/>
                <a:ea typeface="黑体" panose="02010600030101010101" charset="-122"/>
                <a:sym typeface="+mn-ea"/>
              </a:rPr>
              <a:t>汽车制动器衬片检测”国家标准中规定了摩擦、磨损的检测方法和译定指标，国内一些汽车制造厂对</a:t>
            </a:r>
            <a:r>
              <a:rPr lang="en-US" altLang="x-none" sz="3600">
                <a:latin typeface="黑体" panose="02010600030101010101" charset="-122"/>
                <a:ea typeface="黑体" panose="02010600030101010101" charset="-122"/>
                <a:sym typeface="+mn-ea"/>
              </a:rPr>
              <a:t>OEM</a:t>
            </a:r>
            <a:r>
              <a:rPr lang="zh-CN" altLang="en-US" sz="3600" dirty="0">
                <a:latin typeface="黑体" panose="02010600030101010101" charset="-122"/>
                <a:ea typeface="黑体" panose="02010600030101010101" charset="-122"/>
                <a:sym typeface="+mn-ea"/>
              </a:rPr>
              <a:t>刹车片的磨损率规定要求比国标严格从</a:t>
            </a:r>
            <a:r>
              <a:rPr lang="en-US" altLang="x-none" sz="3600">
                <a:latin typeface="黑体" panose="02010600030101010101" charset="-122"/>
                <a:ea typeface="黑体" panose="02010600030101010101" charset="-122"/>
                <a:sym typeface="+mn-ea"/>
              </a:rPr>
              <a:t>100℃</a:t>
            </a:r>
            <a:r>
              <a:rPr lang="zh-CN" altLang="en-US" sz="3600" dirty="0">
                <a:latin typeface="黑体" panose="02010600030101010101" charset="-122"/>
                <a:ea typeface="黑体" panose="02010600030101010101" charset="-122"/>
                <a:sym typeface="+mn-ea"/>
              </a:rPr>
              <a:t>，</a:t>
            </a:r>
            <a:r>
              <a:rPr lang="en-US" altLang="x-none" sz="3600">
                <a:latin typeface="黑体" panose="02010600030101010101" charset="-122"/>
                <a:ea typeface="黑体" panose="02010600030101010101" charset="-122"/>
                <a:sym typeface="+mn-ea"/>
              </a:rPr>
              <a:t>150℃</a:t>
            </a:r>
            <a:r>
              <a:rPr lang="zh-CN" altLang="en-US" sz="3600" dirty="0">
                <a:latin typeface="黑体" panose="02010600030101010101" charset="-122"/>
                <a:ea typeface="黑体" panose="02010600030101010101" charset="-122"/>
                <a:sym typeface="+mn-ea"/>
              </a:rPr>
              <a:t>，</a:t>
            </a:r>
            <a:r>
              <a:rPr lang="en-US" altLang="x-none" sz="3600">
                <a:latin typeface="黑体" panose="02010600030101010101" charset="-122"/>
                <a:ea typeface="黑体" panose="02010600030101010101" charset="-122"/>
                <a:sym typeface="+mn-ea"/>
              </a:rPr>
              <a:t>200℃,250℃,300℃</a:t>
            </a:r>
            <a:r>
              <a:rPr lang="zh-CN" altLang="en-US" sz="3600" dirty="0">
                <a:latin typeface="黑体" panose="02010600030101010101" charset="-122"/>
                <a:ea typeface="黑体" panose="02010600030101010101" charset="-122"/>
                <a:sym typeface="+mn-ea"/>
              </a:rPr>
              <a:t>五档温度下的磨损率总和不应超过一个限定值：其体积磨损率</a:t>
            </a:r>
            <a:r>
              <a:rPr lang="en-US" altLang="x-none" sz="3600">
                <a:latin typeface="黑体" panose="02010600030101010101" charset="-122"/>
                <a:ea typeface="黑体" panose="02010600030101010101" charset="-122"/>
                <a:sym typeface="+mn-ea"/>
              </a:rPr>
              <a:t>V≤2.0×10 </a:t>
            </a:r>
            <a:r>
              <a:rPr lang="en-US" altLang="x-none" sz="3600" baseline="30000">
                <a:latin typeface="黑体" panose="02010600030101010101" charset="-122"/>
                <a:ea typeface="黑体" panose="02010600030101010101" charset="-122"/>
                <a:sym typeface="+mn-ea"/>
              </a:rPr>
              <a:t>-7</a:t>
            </a:r>
            <a:r>
              <a:rPr lang="en-US" altLang="x-none" sz="3600">
                <a:latin typeface="黑体" panose="02010600030101010101" charset="-122"/>
                <a:ea typeface="黑体" panose="02010600030101010101" charset="-122"/>
                <a:sym typeface="+mn-ea"/>
              </a:rPr>
              <a:t>cm</a:t>
            </a:r>
            <a:r>
              <a:rPr lang="en-US" altLang="x-none" sz="3600" baseline="30000">
                <a:latin typeface="黑体" panose="02010600030101010101" charset="-122"/>
                <a:ea typeface="黑体" panose="02010600030101010101" charset="-122"/>
                <a:sym typeface="+mn-ea"/>
              </a:rPr>
              <a:t>3</a:t>
            </a:r>
            <a:r>
              <a:rPr lang="en-US" altLang="x-none" sz="3600">
                <a:latin typeface="黑体" panose="02010600030101010101" charset="-122"/>
                <a:ea typeface="黑体" panose="02010600030101010101" charset="-122"/>
                <a:sym typeface="+mn-ea"/>
              </a:rPr>
              <a:t>/</a:t>
            </a:r>
            <a:r>
              <a:rPr lang="en-US" altLang="x-none" sz="3600" baseline="-25000">
                <a:latin typeface="黑体" panose="02010600030101010101" charset="-122"/>
                <a:ea typeface="黑体" panose="02010600030101010101" charset="-122"/>
                <a:sym typeface="+mn-ea"/>
              </a:rPr>
              <a:t>N.m</a:t>
            </a:r>
            <a:endParaRPr lang="en-US" altLang="x-none" sz="3600" baseline="-25000">
              <a:latin typeface="黑体" panose="02010600030101010101" charset="-122"/>
              <a:ea typeface="黑体" panose="02010600030101010101" charset="-122"/>
              <a:sym typeface="+mn-ea"/>
            </a:endParaRPr>
          </a:p>
          <a:p>
            <a:pPr>
              <a:lnSpc>
                <a:spcPct val="120000"/>
              </a:lnSpc>
              <a:buNone/>
            </a:pPr>
            <a:r>
              <a:rPr lang="en-US" altLang="x-none" sz="3600">
                <a:latin typeface="黑体" panose="02010600030101010101" charset="-122"/>
                <a:ea typeface="黑体" panose="02010600030101010101" charset="-122"/>
                <a:sym typeface="+mn-ea"/>
              </a:rPr>
              <a:t>     </a:t>
            </a:r>
            <a:r>
              <a:rPr lang="en-US" altLang="x-none" sz="3600">
                <a:solidFill>
                  <a:srgbClr val="FF0000"/>
                </a:solidFill>
                <a:latin typeface="黑体" panose="02010600030101010101" charset="-122"/>
                <a:ea typeface="黑体" panose="02010600030101010101" charset="-122"/>
                <a:sym typeface="+mn-ea"/>
              </a:rPr>
              <a:t> 1.4.3</a:t>
            </a:r>
            <a:r>
              <a:rPr lang="zh-CN" altLang="en-US" sz="3600" dirty="0">
                <a:solidFill>
                  <a:srgbClr val="FF0000"/>
                </a:solidFill>
                <a:latin typeface="黑体" panose="02010600030101010101" charset="-122"/>
                <a:ea typeface="黑体" panose="02010600030101010101" charset="-122"/>
                <a:sym typeface="+mn-ea"/>
              </a:rPr>
              <a:t>具有良好的机械强度和物理性能</a:t>
            </a:r>
            <a:endParaRPr lang="zh-CN" altLang="en-US" sz="3600" dirty="0">
              <a:solidFill>
                <a:srgbClr val="FF0000"/>
              </a:solidFill>
              <a:latin typeface="黑体" panose="02010600030101010101" charset="-122"/>
              <a:ea typeface="黑体" panose="02010600030101010101" charset="-122"/>
              <a:sym typeface="+mn-ea"/>
            </a:endParaRPr>
          </a:p>
          <a:p>
            <a:pPr>
              <a:lnSpc>
                <a:spcPct val="120000"/>
              </a:lnSpc>
              <a:buNone/>
            </a:pPr>
            <a:r>
              <a:rPr lang="zh-CN" altLang="en-US" sz="3600" dirty="0">
                <a:latin typeface="黑体" panose="02010600030101010101" charset="-122"/>
                <a:ea typeface="黑体" panose="02010600030101010101" charset="-122"/>
                <a:sym typeface="+mn-ea"/>
              </a:rPr>
              <a:t>      摩擦材料在使用，加工装配成总成时，有时需钻孔，铆接等机械加工，因此需承受高温摩擦工况，剪切力，压力等外力，故要求其有足够的机械强度，以保证其在使用和加工中不出现破碎，裂缝。</a:t>
            </a:r>
            <a:endParaRPr lang="zh-CN" altLang="en-US" sz="3600" dirty="0" smtClean="0">
              <a:latin typeface="黑体" panose="02010600030101010101" charset="-122"/>
              <a:ea typeface="黑体" panose="02010600030101010101" charset="-122"/>
              <a:sym typeface="+mn-ea"/>
            </a:endParaRPr>
          </a:p>
        </p:txBody>
      </p:sp>
    </p:spTree>
    <p:custDataLst>
      <p:tags r:id="rId2"/>
    </p:custDataLst>
  </p:cSld>
  <p:clrMapOvr>
    <a:masterClrMapping/>
  </p:clrMapOvr>
  <p:transition>
    <p:wheel spokes="1"/>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占位符 11"/>
          <p:cNvSpPr txBox="1"/>
          <p:nvPr>
            <p:custDataLst>
              <p:tags r:id="rId1"/>
            </p:custDataLst>
          </p:nvPr>
        </p:nvSpPr>
        <p:spPr>
          <a:xfrm>
            <a:off x="1102782" y="802105"/>
            <a:ext cx="9973733" cy="5165558"/>
          </a:xfrm>
          <a:prstGeom prst="rect">
            <a:avLst/>
          </a:prstGeom>
        </p:spPr>
        <p:txBody>
          <a:bodyPr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81000" indent="381635" fontAlgn="auto">
              <a:buNone/>
            </a:pPr>
            <a:r>
              <a:rPr lang="en-US" altLang="zh-CN" sz="20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黑体" panose="02010600030101010101" charset="-122"/>
                <a:ea typeface="黑体" panose="02010600030101010101" charset="-122"/>
                <a:sym typeface="+mn-ea"/>
              </a:rPr>
              <a:t> </a:t>
            </a:r>
            <a:r>
              <a:rPr lang="zh-CN" altLang="en-US" sz="2000" dirty="0">
                <a:latin typeface="黑体" panose="02010600030101010101" charset="-122"/>
                <a:ea typeface="黑体" panose="02010600030101010101" charset="-122"/>
                <a:sym typeface="+mn-ea"/>
              </a:rPr>
              <a:t>对于鼓式刹车片需检测其抗冲击强度，静弯曲强度，对于盘式刹车片需检测其与背板的剪切强度，对于离合器面片需检测其抗冲击，静弯曲强度，最大名变值及旋转破坏强度。</a:t>
            </a:r>
            <a:endParaRPr lang="zh-CN" altLang="en-US" sz="2000" dirty="0">
              <a:latin typeface="黑体" panose="02010600030101010101" charset="-122"/>
              <a:ea typeface="黑体" panose="02010600030101010101" charset="-122"/>
              <a:sym typeface="+mn-ea"/>
            </a:endParaRPr>
          </a:p>
          <a:p>
            <a:pPr marL="381000" indent="-381000">
              <a:buNone/>
            </a:pPr>
            <a:r>
              <a:rPr lang="en-US" altLang="x-none" sz="2000">
                <a:latin typeface="黑体" panose="02010600030101010101" charset="-122"/>
                <a:ea typeface="黑体" panose="02010600030101010101" charset="-122"/>
                <a:sym typeface="+mn-ea"/>
              </a:rPr>
              <a:t>       </a:t>
            </a:r>
            <a:r>
              <a:rPr lang="en-US" altLang="x-none" sz="2000">
                <a:solidFill>
                  <a:srgbClr val="FF0000"/>
                </a:solidFill>
                <a:latin typeface="黑体" panose="02010600030101010101" charset="-122"/>
                <a:ea typeface="黑体" panose="02010600030101010101" charset="-122"/>
                <a:sym typeface="+mn-ea"/>
              </a:rPr>
              <a:t>1.4.4</a:t>
            </a:r>
            <a:r>
              <a:rPr lang="zh-CN" altLang="en-US" sz="2000" dirty="0">
                <a:solidFill>
                  <a:srgbClr val="FF0000"/>
                </a:solidFill>
                <a:latin typeface="黑体" panose="02010600030101010101" charset="-122"/>
                <a:ea typeface="黑体" panose="02010600030101010101" charset="-122"/>
                <a:sym typeface="+mn-ea"/>
              </a:rPr>
              <a:t>制动噪声低和良好的</a:t>
            </a:r>
            <a:r>
              <a:rPr lang="en-US" altLang="x-none" sz="2000">
                <a:solidFill>
                  <a:srgbClr val="FF0000"/>
                </a:solidFill>
                <a:latin typeface="黑体" panose="02010600030101010101" charset="-122"/>
                <a:ea typeface="黑体" panose="02010600030101010101" charset="-122"/>
                <a:sym typeface="+mn-ea"/>
              </a:rPr>
              <a:t>NVH</a:t>
            </a:r>
            <a:r>
              <a:rPr lang="zh-CN" altLang="en-US" sz="2000" dirty="0">
                <a:solidFill>
                  <a:srgbClr val="FF0000"/>
                </a:solidFill>
                <a:latin typeface="黑体" panose="02010600030101010101" charset="-122"/>
                <a:ea typeface="黑体" panose="02010600030101010101" charset="-122"/>
                <a:sym typeface="+mn-ea"/>
              </a:rPr>
              <a:t>性能</a:t>
            </a:r>
            <a:endParaRPr lang="zh-CN" altLang="en-US" sz="2000" dirty="0">
              <a:solidFill>
                <a:srgbClr val="FF0000"/>
              </a:solidFill>
              <a:latin typeface="黑体" panose="02010600030101010101" charset="-122"/>
              <a:ea typeface="黑体" panose="02010600030101010101" charset="-122"/>
              <a:sym typeface="+mn-ea"/>
            </a:endParaRPr>
          </a:p>
          <a:p>
            <a:pPr marL="381000" indent="-381000">
              <a:buNone/>
            </a:pPr>
            <a:r>
              <a:rPr lang="zh-CN" altLang="en-US" sz="2000" dirty="0">
                <a:latin typeface="黑体" panose="02010600030101010101" charset="-122"/>
                <a:ea typeface="黑体" panose="02010600030101010101" charset="-122"/>
                <a:sym typeface="+mn-ea"/>
              </a:rPr>
              <a:t>      制动噪声关系到环境污染和行车舒适，一般要求汽车制动时产生噪声</a:t>
            </a:r>
            <a:r>
              <a:rPr lang="en-US" altLang="x-none" sz="2000">
                <a:latin typeface="黑体" panose="02010600030101010101" charset="-122"/>
                <a:ea typeface="黑体" panose="02010600030101010101" charset="-122"/>
                <a:sym typeface="+mn-ea"/>
              </a:rPr>
              <a:t>≤ 85dB</a:t>
            </a:r>
            <a:endParaRPr lang="en-US" altLang="x-none" sz="2000">
              <a:latin typeface="黑体" panose="02010600030101010101" charset="-122"/>
              <a:ea typeface="黑体" panose="02010600030101010101" charset="-122"/>
              <a:sym typeface="+mn-ea"/>
            </a:endParaRPr>
          </a:p>
          <a:p>
            <a:pPr marL="381000" indent="-381000">
              <a:buNone/>
            </a:pPr>
            <a:r>
              <a:rPr lang="zh-CN" altLang="en-US" sz="2000" dirty="0">
                <a:latin typeface="黑体" panose="02010600030101010101" charset="-122"/>
                <a:ea typeface="黑体" panose="02010600030101010101" charset="-122"/>
                <a:sym typeface="+mn-ea"/>
              </a:rPr>
              <a:t>       造成制动噪音的原因很多，一般而言，刹车片与刹车盘（鼓）在高速，高比压对运动下的强烈摩擦作用，彼此产生振动，产生不同频率的噪声。</a:t>
            </a:r>
            <a:endParaRPr lang="zh-CN" altLang="en-US" sz="2000" dirty="0">
              <a:latin typeface="黑体" panose="02010600030101010101" charset="-122"/>
              <a:ea typeface="黑体" panose="02010600030101010101" charset="-122"/>
              <a:sym typeface="+mn-ea"/>
            </a:endParaRPr>
          </a:p>
          <a:p>
            <a:pPr marL="381000" indent="-381000">
              <a:buNone/>
            </a:pPr>
            <a:r>
              <a:rPr lang="zh-CN" altLang="en-US" sz="2000" dirty="0">
                <a:latin typeface="黑体" panose="02010600030101010101" charset="-122"/>
                <a:ea typeface="黑体" panose="02010600030101010101" charset="-122"/>
                <a:sym typeface="+mn-ea"/>
              </a:rPr>
              <a:t>       造成制动噪声的因素大致如下：</a:t>
            </a:r>
            <a:endParaRPr lang="zh-CN" altLang="en-US" sz="2000" dirty="0">
              <a:latin typeface="黑体" panose="02010600030101010101" charset="-122"/>
              <a:ea typeface="黑体" panose="02010600030101010101" charset="-122"/>
              <a:sym typeface="+mn-ea"/>
            </a:endParaRPr>
          </a:p>
          <a:p>
            <a:pPr marL="381000" indent="-381000">
              <a:buNone/>
            </a:pPr>
            <a:r>
              <a:rPr lang="en-US" altLang="x-none" sz="2000">
                <a:latin typeface="黑体" panose="02010600030101010101" charset="-122"/>
                <a:ea typeface="黑体" panose="02010600030101010101" charset="-122"/>
                <a:sym typeface="+mn-ea"/>
              </a:rPr>
              <a:t>       a</a:t>
            </a:r>
            <a:r>
              <a:rPr lang="zh-CN" altLang="en-US" sz="2000" dirty="0">
                <a:latin typeface="黑体" panose="02010600030101010101" charset="-122"/>
                <a:ea typeface="黑体" panose="02010600030101010101" charset="-122"/>
                <a:sym typeface="+mn-ea"/>
              </a:rPr>
              <a:t>、摩擦材料的摩擦系数设计过高，摩擦系数</a:t>
            </a:r>
            <a:r>
              <a:rPr lang="en-US" altLang="x-none" sz="2000">
                <a:latin typeface="黑体" panose="02010600030101010101" charset="-122"/>
                <a:ea typeface="黑体" panose="02010600030101010101" charset="-122"/>
                <a:sym typeface="+mn-ea"/>
              </a:rPr>
              <a:t>μ≥υ</a:t>
            </a:r>
            <a:r>
              <a:rPr lang="en-US" altLang="x-none" sz="2000" baseline="30000">
                <a:latin typeface="黑体" panose="02010600030101010101" charset="-122"/>
                <a:ea typeface="黑体" panose="02010600030101010101" charset="-122"/>
                <a:sym typeface="+mn-ea"/>
              </a:rPr>
              <a:t>5</a:t>
            </a:r>
            <a:r>
              <a:rPr lang="zh-CN" altLang="en-US" sz="2000" dirty="0">
                <a:latin typeface="黑体" panose="02010600030101010101" charset="-122"/>
                <a:ea typeface="黑体" panose="02010600030101010101" charset="-122"/>
                <a:sym typeface="+mn-ea"/>
              </a:rPr>
              <a:t>极易产生噪声</a:t>
            </a:r>
            <a:endParaRPr lang="zh-CN" altLang="en-US" sz="2000" dirty="0">
              <a:latin typeface="黑体" panose="02010600030101010101" charset="-122"/>
              <a:ea typeface="黑体" panose="02010600030101010101" charset="-122"/>
              <a:sym typeface="+mn-ea"/>
            </a:endParaRPr>
          </a:p>
          <a:p>
            <a:pPr marL="381000" indent="-381000">
              <a:buNone/>
            </a:pPr>
            <a:r>
              <a:rPr lang="en-US" altLang="x-none" sz="2000">
                <a:latin typeface="黑体" panose="02010600030101010101" charset="-122"/>
                <a:ea typeface="黑体" panose="02010600030101010101" charset="-122"/>
                <a:sym typeface="+mn-ea"/>
              </a:rPr>
              <a:t>       b</a:t>
            </a:r>
            <a:r>
              <a:rPr lang="zh-CN" altLang="en-US" sz="2000" dirty="0">
                <a:latin typeface="黑体" panose="02010600030101010101" charset="-122"/>
                <a:ea typeface="黑体" panose="02010600030101010101" charset="-122"/>
                <a:sym typeface="+mn-ea"/>
              </a:rPr>
              <a:t>、制动材质硬度高</a:t>
            </a:r>
            <a:endParaRPr lang="zh-CN" altLang="en-US" sz="2000" dirty="0">
              <a:latin typeface="黑体" panose="02010600030101010101" charset="-122"/>
              <a:ea typeface="黑体" panose="02010600030101010101" charset="-122"/>
              <a:sym typeface="+mn-ea"/>
            </a:endParaRPr>
          </a:p>
          <a:p>
            <a:pPr marL="381000" indent="-381000">
              <a:buNone/>
            </a:pPr>
            <a:r>
              <a:rPr lang="en-US" altLang="x-none" sz="2000">
                <a:latin typeface="黑体" panose="02010600030101010101" charset="-122"/>
                <a:ea typeface="黑体" panose="02010600030101010101" charset="-122"/>
                <a:sym typeface="+mn-ea"/>
              </a:rPr>
              <a:t>       c</a:t>
            </a:r>
            <a:r>
              <a:rPr lang="zh-CN" altLang="en-US" sz="2000" dirty="0">
                <a:latin typeface="黑体" panose="02010600030101010101" charset="-122"/>
                <a:ea typeface="黑体" panose="02010600030101010101" charset="-122"/>
                <a:sym typeface="+mn-ea"/>
              </a:rPr>
              <a:t>、高硬度填充料用量多</a:t>
            </a:r>
            <a:endParaRPr lang="zh-CN" altLang="en-US" sz="2000" dirty="0">
              <a:latin typeface="黑体" panose="02010600030101010101" charset="-122"/>
              <a:ea typeface="黑体" panose="02010600030101010101" charset="-122"/>
              <a:sym typeface="+mn-ea"/>
            </a:endParaRPr>
          </a:p>
          <a:p>
            <a:pPr marL="381000" indent="-381000">
              <a:buNone/>
            </a:pPr>
            <a:r>
              <a:rPr lang="en-US" altLang="x-none" sz="2000">
                <a:latin typeface="黑体" panose="02010600030101010101" charset="-122"/>
                <a:ea typeface="黑体" panose="02010600030101010101" charset="-122"/>
                <a:sym typeface="+mn-ea"/>
              </a:rPr>
              <a:t>       d</a:t>
            </a:r>
            <a:r>
              <a:rPr lang="zh-CN" altLang="en-US" sz="2000" dirty="0">
                <a:latin typeface="黑体" panose="02010600030101010101" charset="-122"/>
                <a:ea typeface="黑体" panose="02010600030101010101" charset="-122"/>
                <a:sym typeface="+mn-ea"/>
              </a:rPr>
              <a:t>、粘结剂（树脂，橡胶）分解，碳化在工作表面形成光亮而硬的碳化膜，又称釉质层，制动时而产生高频噪音</a:t>
            </a:r>
            <a:endParaRPr lang="zh-CN" altLang="en-US" sz="2000" dirty="0">
              <a:latin typeface="黑体" panose="02010600030101010101" charset="-122"/>
              <a:ea typeface="黑体" panose="02010600030101010101" charset="-122"/>
              <a:sym typeface="+mn-ea"/>
            </a:endParaRPr>
          </a:p>
          <a:p>
            <a:pPr marL="381000" indent="-381000">
              <a:buNone/>
            </a:pPr>
            <a:r>
              <a:rPr lang="zh-CN" altLang="en-US" sz="2000" dirty="0">
                <a:latin typeface="黑体" panose="02010600030101010101" charset="-122"/>
                <a:ea typeface="黑体" panose="02010600030101010101" charset="-122"/>
                <a:sym typeface="+mn-ea"/>
              </a:rPr>
              <a:t>      解决制动时噪音问题是一个系统问题。</a:t>
            </a:r>
            <a:endParaRPr lang="zh-CN" altLang="en-US" sz="2000" dirty="0" smtClean="0">
              <a:latin typeface="黑体" panose="02010600030101010101" charset="-122"/>
              <a:ea typeface="黑体" panose="02010600030101010101" charset="-122"/>
              <a:sym typeface="+mn-ea"/>
            </a:endParaRPr>
          </a:p>
        </p:txBody>
      </p:sp>
    </p:spTree>
    <p:custDataLst>
      <p:tags r:id="rId2"/>
    </p:custDataLst>
  </p:cSld>
  <p:clrMapOvr>
    <a:masterClrMapping/>
  </p:clrMapOvr>
  <p:transition>
    <p:wheel spokes="1"/>
  </p:transition>
</p:sld>
</file>

<file path=ppt/tags/tag1.xml><?xml version="1.0" encoding="utf-8"?>
<p:tagLst xmlns:p="http://schemas.openxmlformats.org/presentationml/2006/main">
  <p:tag name="KSO_WM_TAG_VERSION" val="1.0"/>
  <p:tag name="KSO_WM_TEMPLATE_CATEGORY" val="preset"/>
  <p:tag name="KSO_WM_TEMPLATE_INDEX" val="1"/>
  <p:tag name="KSO_WM_UNIT_TYPE" val="f"/>
  <p:tag name="KSO_WM_UNIT_INDEX" val="1"/>
  <p:tag name="KSO_WM_UNIT_ID" val="150995295*f*1"/>
  <p:tag name="KSO_WM_UNIT_CLEAR" val="1"/>
  <p:tag name="KSO_WM_UNIT_LAYERLEVEL" val="1"/>
  <p:tag name="KSO_WM_UNIT_VALUE" val="210"/>
  <p:tag name="KSO_WM_UNIT_HIGHLIGHT" val="0"/>
  <p:tag name="KSO_WM_UNIT_COMPATIBLE" val="0"/>
  <p:tag name="KSO_WM_BEAUTIFY_FLAG" val="#wm#"/>
  <p:tag name="KSO_WM_UNIT_PRESET_TEXT" val="请在此处添加文本"/>
</p:tagLst>
</file>

<file path=ppt/tags/tag10.xml><?xml version="1.0" encoding="utf-8"?>
<p:tagLst xmlns:p="http://schemas.openxmlformats.org/presentationml/2006/main">
  <p:tag name="KSO_WM_TEMPLATE_CATEGORY" val="preset"/>
  <p:tag name="KSO_WM_TEMPLATE_INDEX" val="1"/>
  <p:tag name="KSO_WM_SLIDE_ID" val="150995295"/>
  <p:tag name="KSO_WM_SLIDE_INDEX" val="48"/>
  <p:tag name="KSO_WM_SLIDE_ITEM_CNT" val="1"/>
  <p:tag name="KSO_WM_SLIDE_LAYOUT" val="f"/>
  <p:tag name="KSO_WM_SLIDE_LAYOUT_CNT" val="1"/>
  <p:tag name="KSO_WM_SLIDE_TYPE" val="text"/>
  <p:tag name="KSO_WM_BEAUTIFY_FLAG" val="#wm#"/>
  <p:tag name="KSO_WM_SLIDE_POSITION" val="87*63"/>
  <p:tag name="KSO_WM_SLIDE_SIZE" val="785*407"/>
  <p:tag name="KSO_WM_TAG_VERSION" val="1.0"/>
</p:tagLst>
</file>

<file path=ppt/tags/tag11.xml><?xml version="1.0" encoding="utf-8"?>
<p:tagLst xmlns:p="http://schemas.openxmlformats.org/presentationml/2006/main">
  <p:tag name="KSO_WM_TAG_VERSION" val="1.0"/>
  <p:tag name="KSO_WM_TEMPLATE_CATEGORY" val="preset"/>
  <p:tag name="KSO_WM_TEMPLATE_INDEX" val="1"/>
  <p:tag name="KSO_WM_UNIT_TYPE" val="f"/>
  <p:tag name="KSO_WM_UNIT_INDEX" val="1"/>
  <p:tag name="KSO_WM_UNIT_ID" val="150995295*f*1"/>
  <p:tag name="KSO_WM_UNIT_CLEAR" val="1"/>
  <p:tag name="KSO_WM_UNIT_LAYERLEVEL" val="1"/>
  <p:tag name="KSO_WM_UNIT_VALUE" val="210"/>
  <p:tag name="KSO_WM_UNIT_HIGHLIGHT" val="0"/>
  <p:tag name="KSO_WM_UNIT_COMPATIBLE" val="0"/>
  <p:tag name="KSO_WM_BEAUTIFY_FLAG" val="#wm#"/>
  <p:tag name="KSO_WM_UNIT_PRESET_TEXT" val="请在此处添加文本"/>
</p:tagLst>
</file>

<file path=ppt/tags/tag12.xml><?xml version="1.0" encoding="utf-8"?>
<p:tagLst xmlns:p="http://schemas.openxmlformats.org/presentationml/2006/main">
  <p:tag name="KSO_WM_TEMPLATE_CATEGORY" val="preset"/>
  <p:tag name="KSO_WM_TEMPLATE_INDEX" val="1"/>
  <p:tag name="KSO_WM_SLIDE_ID" val="150995295"/>
  <p:tag name="KSO_WM_SLIDE_INDEX" val="48"/>
  <p:tag name="KSO_WM_SLIDE_ITEM_CNT" val="1"/>
  <p:tag name="KSO_WM_SLIDE_LAYOUT" val="f"/>
  <p:tag name="KSO_WM_SLIDE_LAYOUT_CNT" val="1"/>
  <p:tag name="KSO_WM_SLIDE_TYPE" val="text"/>
  <p:tag name="KSO_WM_BEAUTIFY_FLAG" val="#wm#"/>
  <p:tag name="KSO_WM_SLIDE_POSITION" val="87*63"/>
  <p:tag name="KSO_WM_SLIDE_SIZE" val="785*407"/>
  <p:tag name="KSO_WM_TAG_VERSION" val="1.0"/>
</p:tagLst>
</file>

<file path=ppt/tags/tag13.xml><?xml version="1.0" encoding="utf-8"?>
<p:tagLst xmlns:p="http://schemas.openxmlformats.org/presentationml/2006/main">
  <p:tag name="KSO_WM_TAG_VERSION" val="1.0"/>
  <p:tag name="KSO_WM_TEMPLATE_CATEGORY" val="preset"/>
  <p:tag name="KSO_WM_TEMPLATE_INDEX" val="1"/>
  <p:tag name="KSO_WM_UNIT_TYPE" val="f"/>
  <p:tag name="KSO_WM_UNIT_INDEX" val="1"/>
  <p:tag name="KSO_WM_UNIT_ID" val="150995295*f*1"/>
  <p:tag name="KSO_WM_UNIT_CLEAR" val="1"/>
  <p:tag name="KSO_WM_UNIT_LAYERLEVEL" val="1"/>
  <p:tag name="KSO_WM_UNIT_VALUE" val="210"/>
  <p:tag name="KSO_WM_UNIT_HIGHLIGHT" val="0"/>
  <p:tag name="KSO_WM_UNIT_COMPATIBLE" val="0"/>
  <p:tag name="KSO_WM_BEAUTIFY_FLAG" val="#wm#"/>
  <p:tag name="KSO_WM_UNIT_PRESET_TEXT" val="请在此处添加文本"/>
</p:tagLst>
</file>

<file path=ppt/tags/tag14.xml><?xml version="1.0" encoding="utf-8"?>
<p:tagLst xmlns:p="http://schemas.openxmlformats.org/presentationml/2006/main">
  <p:tag name="KSO_WM_TEMPLATE_CATEGORY" val="preset"/>
  <p:tag name="KSO_WM_TEMPLATE_INDEX" val="1"/>
  <p:tag name="KSO_WM_SLIDE_ID" val="150995295"/>
  <p:tag name="KSO_WM_SLIDE_INDEX" val="48"/>
  <p:tag name="KSO_WM_SLIDE_ITEM_CNT" val="1"/>
  <p:tag name="KSO_WM_SLIDE_LAYOUT" val="f"/>
  <p:tag name="KSO_WM_SLIDE_LAYOUT_CNT" val="1"/>
  <p:tag name="KSO_WM_SLIDE_TYPE" val="text"/>
  <p:tag name="KSO_WM_BEAUTIFY_FLAG" val="#wm#"/>
  <p:tag name="KSO_WM_SLIDE_POSITION" val="87*63"/>
  <p:tag name="KSO_WM_SLIDE_SIZE" val="785*407"/>
  <p:tag name="KSO_WM_TAG_VERSION" val="1.0"/>
</p:tagLst>
</file>

<file path=ppt/tags/tag15.xml><?xml version="1.0" encoding="utf-8"?>
<p:tagLst xmlns:p="http://schemas.openxmlformats.org/presentationml/2006/main">
  <p:tag name="KSO_WM_TAG_VERSION" val="1.0"/>
  <p:tag name="KSO_WM_TEMPLATE_CATEGORY" val="preset"/>
  <p:tag name="KSO_WM_TEMPLATE_INDEX" val="1"/>
  <p:tag name="KSO_WM_UNIT_TYPE" val="f"/>
  <p:tag name="KSO_WM_UNIT_INDEX" val="1"/>
  <p:tag name="KSO_WM_UNIT_ID" val="150995295*f*1"/>
  <p:tag name="KSO_WM_UNIT_CLEAR" val="1"/>
  <p:tag name="KSO_WM_UNIT_LAYERLEVEL" val="1"/>
  <p:tag name="KSO_WM_UNIT_VALUE" val="210"/>
  <p:tag name="KSO_WM_UNIT_HIGHLIGHT" val="0"/>
  <p:tag name="KSO_WM_UNIT_COMPATIBLE" val="0"/>
  <p:tag name="KSO_WM_BEAUTIFY_FLAG" val="#wm#"/>
  <p:tag name="KSO_WM_UNIT_PRESET_TEXT" val="请在此处添加文本"/>
</p:tagLst>
</file>

<file path=ppt/tags/tag16.xml><?xml version="1.0" encoding="utf-8"?>
<p:tagLst xmlns:p="http://schemas.openxmlformats.org/presentationml/2006/main">
  <p:tag name="KSO_WM_TEMPLATE_CATEGORY" val="preset"/>
  <p:tag name="KSO_WM_TEMPLATE_INDEX" val="1"/>
  <p:tag name="KSO_WM_SLIDE_ID" val="150995295"/>
  <p:tag name="KSO_WM_SLIDE_INDEX" val="48"/>
  <p:tag name="KSO_WM_SLIDE_ITEM_CNT" val="1"/>
  <p:tag name="KSO_WM_SLIDE_LAYOUT" val="f"/>
  <p:tag name="KSO_WM_SLIDE_LAYOUT_CNT" val="1"/>
  <p:tag name="KSO_WM_SLIDE_TYPE" val="text"/>
  <p:tag name="KSO_WM_BEAUTIFY_FLAG" val="#wm#"/>
  <p:tag name="KSO_WM_SLIDE_POSITION" val="87*63"/>
  <p:tag name="KSO_WM_SLIDE_SIZE" val="785*407"/>
  <p:tag name="KSO_WM_TAG_VERSION" val="1.0"/>
</p:tagLst>
</file>

<file path=ppt/tags/tag17.xml><?xml version="1.0" encoding="utf-8"?>
<p:tagLst xmlns:p="http://schemas.openxmlformats.org/presentationml/2006/main">
  <p:tag name="KSO_WM_TAG_VERSION" val="1.0"/>
  <p:tag name="KSO_WM_TEMPLATE_CATEGORY" val="preset"/>
  <p:tag name="KSO_WM_TEMPLATE_INDEX" val="1"/>
  <p:tag name="KSO_WM_UNIT_TYPE" val="f"/>
  <p:tag name="KSO_WM_UNIT_INDEX" val="1"/>
  <p:tag name="KSO_WM_UNIT_ID" val="150995295*f*1"/>
  <p:tag name="KSO_WM_UNIT_CLEAR" val="1"/>
  <p:tag name="KSO_WM_UNIT_LAYERLEVEL" val="1"/>
  <p:tag name="KSO_WM_UNIT_VALUE" val="210"/>
  <p:tag name="KSO_WM_UNIT_HIGHLIGHT" val="0"/>
  <p:tag name="KSO_WM_UNIT_COMPATIBLE" val="0"/>
  <p:tag name="KSO_WM_BEAUTIFY_FLAG" val="#wm#"/>
  <p:tag name="KSO_WM_UNIT_PRESET_TEXT" val="请在此处添加文本"/>
</p:tagLst>
</file>

<file path=ppt/tags/tag18.xml><?xml version="1.0" encoding="utf-8"?>
<p:tagLst xmlns:p="http://schemas.openxmlformats.org/presentationml/2006/main">
  <p:tag name="KSO_WM_TEMPLATE_CATEGORY" val="preset"/>
  <p:tag name="KSO_WM_TEMPLATE_INDEX" val="1"/>
  <p:tag name="KSO_WM_SLIDE_ID" val="150995295"/>
  <p:tag name="KSO_WM_SLIDE_INDEX" val="48"/>
  <p:tag name="KSO_WM_SLIDE_ITEM_CNT" val="1"/>
  <p:tag name="KSO_WM_SLIDE_LAYOUT" val="f"/>
  <p:tag name="KSO_WM_SLIDE_LAYOUT_CNT" val="1"/>
  <p:tag name="KSO_WM_SLIDE_TYPE" val="text"/>
  <p:tag name="KSO_WM_BEAUTIFY_FLAG" val="#wm#"/>
  <p:tag name="KSO_WM_SLIDE_POSITION" val="87*63"/>
  <p:tag name="KSO_WM_SLIDE_SIZE" val="785*407"/>
  <p:tag name="KSO_WM_TAG_VERSION" val="1.0"/>
</p:tagLst>
</file>

<file path=ppt/tags/tag19.xml><?xml version="1.0" encoding="utf-8"?>
<p:tagLst xmlns:p="http://schemas.openxmlformats.org/presentationml/2006/main">
  <p:tag name="KSO_WM_TAG_VERSION" val="1.0"/>
  <p:tag name="KSO_WM_TEMPLATE_CATEGORY" val="preset"/>
  <p:tag name="KSO_WM_TEMPLATE_INDEX" val="1"/>
  <p:tag name="KSO_WM_UNIT_TYPE" val="f"/>
  <p:tag name="KSO_WM_UNIT_INDEX" val="1"/>
  <p:tag name="KSO_WM_UNIT_ID" val="150995295*f*1"/>
  <p:tag name="KSO_WM_UNIT_CLEAR" val="1"/>
  <p:tag name="KSO_WM_UNIT_LAYERLEVEL" val="1"/>
  <p:tag name="KSO_WM_UNIT_VALUE" val="210"/>
  <p:tag name="KSO_WM_UNIT_HIGHLIGHT" val="0"/>
  <p:tag name="KSO_WM_UNIT_COMPATIBLE" val="0"/>
  <p:tag name="KSO_WM_BEAUTIFY_FLAG" val="#wm#"/>
  <p:tag name="KSO_WM_UNIT_PRESET_TEXT" val="请在此处添加文本"/>
</p:tagLst>
</file>

<file path=ppt/tags/tag2.xml><?xml version="1.0" encoding="utf-8"?>
<p:tagLst xmlns:p="http://schemas.openxmlformats.org/presentationml/2006/main">
  <p:tag name="KSO_WM_TEMPLATE_CATEGORY" val="preset"/>
  <p:tag name="KSO_WM_TEMPLATE_INDEX" val="1"/>
  <p:tag name="KSO_WM_SLIDE_ID" val="150995295"/>
  <p:tag name="KSO_WM_SLIDE_INDEX" val="48"/>
  <p:tag name="KSO_WM_SLIDE_ITEM_CNT" val="1"/>
  <p:tag name="KSO_WM_SLIDE_LAYOUT" val="f"/>
  <p:tag name="KSO_WM_SLIDE_LAYOUT_CNT" val="1"/>
  <p:tag name="KSO_WM_SLIDE_TYPE" val="text"/>
  <p:tag name="KSO_WM_BEAUTIFY_FLAG" val="#wm#"/>
  <p:tag name="KSO_WM_SLIDE_POSITION" val="87*63"/>
  <p:tag name="KSO_WM_SLIDE_SIZE" val="785*407"/>
  <p:tag name="KSO_WM_TAG_VERSION" val="1.0"/>
</p:tagLst>
</file>

<file path=ppt/tags/tag20.xml><?xml version="1.0" encoding="utf-8"?>
<p:tagLst xmlns:p="http://schemas.openxmlformats.org/presentationml/2006/main">
  <p:tag name="KSO_WM_TEMPLATE_CATEGORY" val="preset"/>
  <p:tag name="KSO_WM_TEMPLATE_INDEX" val="1"/>
  <p:tag name="KSO_WM_SLIDE_ID" val="150995295"/>
  <p:tag name="KSO_WM_SLIDE_INDEX" val="48"/>
  <p:tag name="KSO_WM_SLIDE_ITEM_CNT" val="1"/>
  <p:tag name="KSO_WM_SLIDE_LAYOUT" val="f"/>
  <p:tag name="KSO_WM_SLIDE_LAYOUT_CNT" val="1"/>
  <p:tag name="KSO_WM_SLIDE_TYPE" val="text"/>
  <p:tag name="KSO_WM_BEAUTIFY_FLAG" val="#wm#"/>
  <p:tag name="KSO_WM_SLIDE_POSITION" val="87*63"/>
  <p:tag name="KSO_WM_SLIDE_SIZE" val="785*407"/>
  <p:tag name="KSO_WM_TAG_VERSION" val="1.0"/>
</p:tagLst>
</file>

<file path=ppt/tags/tag21.xml><?xml version="1.0" encoding="utf-8"?>
<p:tagLst xmlns:p="http://schemas.openxmlformats.org/presentationml/2006/main">
  <p:tag name="KSO_WM_TAG_VERSION" val="1.0"/>
  <p:tag name="KSO_WM_TEMPLATE_CATEGORY" val="preset"/>
  <p:tag name="KSO_WM_TEMPLATE_INDEX" val="1"/>
  <p:tag name="KSO_WM_UNIT_TYPE" val="f"/>
  <p:tag name="KSO_WM_UNIT_INDEX" val="1"/>
  <p:tag name="KSO_WM_UNIT_ID" val="150995295*f*1"/>
  <p:tag name="KSO_WM_UNIT_CLEAR" val="1"/>
  <p:tag name="KSO_WM_UNIT_LAYERLEVEL" val="1"/>
  <p:tag name="KSO_WM_UNIT_VALUE" val="210"/>
  <p:tag name="KSO_WM_UNIT_HIGHLIGHT" val="0"/>
  <p:tag name="KSO_WM_UNIT_COMPATIBLE" val="0"/>
  <p:tag name="KSO_WM_BEAUTIFY_FLAG" val="#wm#"/>
  <p:tag name="KSO_WM_UNIT_PRESET_TEXT" val="请在此处添加文本"/>
</p:tagLst>
</file>

<file path=ppt/tags/tag22.xml><?xml version="1.0" encoding="utf-8"?>
<p:tagLst xmlns:p="http://schemas.openxmlformats.org/presentationml/2006/main">
  <p:tag name="KSO_WM_TEMPLATE_CATEGORY" val="preset"/>
  <p:tag name="KSO_WM_TEMPLATE_INDEX" val="1"/>
  <p:tag name="KSO_WM_SLIDE_ID" val="150995295"/>
  <p:tag name="KSO_WM_SLIDE_INDEX" val="48"/>
  <p:tag name="KSO_WM_SLIDE_ITEM_CNT" val="1"/>
  <p:tag name="KSO_WM_SLIDE_LAYOUT" val="f"/>
  <p:tag name="KSO_WM_SLIDE_LAYOUT_CNT" val="1"/>
  <p:tag name="KSO_WM_SLIDE_TYPE" val="text"/>
  <p:tag name="KSO_WM_BEAUTIFY_FLAG" val="#wm#"/>
  <p:tag name="KSO_WM_SLIDE_POSITION" val="87*63"/>
  <p:tag name="KSO_WM_SLIDE_SIZE" val="785*407"/>
  <p:tag name="KSO_WM_TAG_VERSION" val="1.0"/>
</p:tagLst>
</file>

<file path=ppt/tags/tag23.xml><?xml version="1.0" encoding="utf-8"?>
<p:tagLst xmlns:p="http://schemas.openxmlformats.org/presentationml/2006/main">
  <p:tag name="KSO_WM_TAG_VERSION" val="1.0"/>
  <p:tag name="KSO_WM_TEMPLATE_CATEGORY" val="preset"/>
  <p:tag name="KSO_WM_TEMPLATE_INDEX" val="1"/>
  <p:tag name="KSO_WM_UNIT_TYPE" val="f"/>
  <p:tag name="KSO_WM_UNIT_INDEX" val="1"/>
  <p:tag name="KSO_WM_UNIT_ID" val="150995295*f*1"/>
  <p:tag name="KSO_WM_UNIT_CLEAR" val="1"/>
  <p:tag name="KSO_WM_UNIT_LAYERLEVEL" val="1"/>
  <p:tag name="KSO_WM_UNIT_VALUE" val="210"/>
  <p:tag name="KSO_WM_UNIT_HIGHLIGHT" val="0"/>
  <p:tag name="KSO_WM_UNIT_COMPATIBLE" val="0"/>
  <p:tag name="KSO_WM_BEAUTIFY_FLAG" val="#wm#"/>
  <p:tag name="KSO_WM_UNIT_PRESET_TEXT" val="请在此处添加文本"/>
</p:tagLst>
</file>

<file path=ppt/tags/tag24.xml><?xml version="1.0" encoding="utf-8"?>
<p:tagLst xmlns:p="http://schemas.openxmlformats.org/presentationml/2006/main">
  <p:tag name="KSO_WM_TEMPLATE_CATEGORY" val="preset"/>
  <p:tag name="KSO_WM_TEMPLATE_INDEX" val="1"/>
  <p:tag name="KSO_WM_SLIDE_ID" val="150995295"/>
  <p:tag name="KSO_WM_SLIDE_INDEX" val="48"/>
  <p:tag name="KSO_WM_SLIDE_ITEM_CNT" val="1"/>
  <p:tag name="KSO_WM_SLIDE_LAYOUT" val="f"/>
  <p:tag name="KSO_WM_SLIDE_LAYOUT_CNT" val="1"/>
  <p:tag name="KSO_WM_SLIDE_TYPE" val="text"/>
  <p:tag name="KSO_WM_BEAUTIFY_FLAG" val="#wm#"/>
  <p:tag name="KSO_WM_SLIDE_POSITION" val="87*63"/>
  <p:tag name="KSO_WM_SLIDE_SIZE" val="785*407"/>
  <p:tag name="KSO_WM_TAG_VERSION" val="1.0"/>
</p:tagLst>
</file>

<file path=ppt/tags/tag25.xml><?xml version="1.0" encoding="utf-8"?>
<p:tagLst xmlns:p="http://schemas.openxmlformats.org/presentationml/2006/main">
  <p:tag name="KSO_WM_TAG_VERSION" val="1.0"/>
  <p:tag name="KSO_WM_TEMPLATE_CATEGORY" val="preset"/>
  <p:tag name="KSO_WM_TEMPLATE_INDEX" val="1"/>
  <p:tag name="KSO_WM_UNIT_TYPE" val="f"/>
  <p:tag name="KSO_WM_UNIT_INDEX" val="1"/>
  <p:tag name="KSO_WM_UNIT_ID" val="150995295*f*1"/>
  <p:tag name="KSO_WM_UNIT_CLEAR" val="1"/>
  <p:tag name="KSO_WM_UNIT_LAYERLEVEL" val="1"/>
  <p:tag name="KSO_WM_UNIT_VALUE" val="210"/>
  <p:tag name="KSO_WM_UNIT_HIGHLIGHT" val="0"/>
  <p:tag name="KSO_WM_UNIT_COMPATIBLE" val="0"/>
  <p:tag name="KSO_WM_BEAUTIFY_FLAG" val="#wm#"/>
  <p:tag name="KSO_WM_UNIT_PRESET_TEXT" val="请在此处添加文本"/>
</p:tagLst>
</file>

<file path=ppt/tags/tag26.xml><?xml version="1.0" encoding="utf-8"?>
<p:tagLst xmlns:p="http://schemas.openxmlformats.org/presentationml/2006/main">
  <p:tag name="KSO_WM_TEMPLATE_CATEGORY" val="preset"/>
  <p:tag name="KSO_WM_TEMPLATE_INDEX" val="1"/>
  <p:tag name="KSO_WM_SLIDE_ID" val="150995295"/>
  <p:tag name="KSO_WM_SLIDE_INDEX" val="48"/>
  <p:tag name="KSO_WM_SLIDE_ITEM_CNT" val="1"/>
  <p:tag name="KSO_WM_SLIDE_LAYOUT" val="f"/>
  <p:tag name="KSO_WM_SLIDE_LAYOUT_CNT" val="1"/>
  <p:tag name="KSO_WM_SLIDE_TYPE" val="text"/>
  <p:tag name="KSO_WM_BEAUTIFY_FLAG" val="#wm#"/>
  <p:tag name="KSO_WM_SLIDE_POSITION" val="87*63"/>
  <p:tag name="KSO_WM_SLIDE_SIZE" val="785*407"/>
  <p:tag name="KSO_WM_TAG_VERSION" val="1.0"/>
</p:tagLst>
</file>

<file path=ppt/tags/tag27.xml><?xml version="1.0" encoding="utf-8"?>
<p:tagLst xmlns:p="http://schemas.openxmlformats.org/presentationml/2006/main">
  <p:tag name="KSO_WM_TAG_VERSION" val="1.0"/>
  <p:tag name="KSO_WM_TEMPLATE_CATEGORY" val="preset"/>
  <p:tag name="KSO_WM_TEMPLATE_INDEX" val="1"/>
  <p:tag name="KSO_WM_UNIT_TYPE" val="f"/>
  <p:tag name="KSO_WM_UNIT_INDEX" val="1"/>
  <p:tag name="KSO_WM_UNIT_ID" val="150995295*f*1"/>
  <p:tag name="KSO_WM_UNIT_CLEAR" val="1"/>
  <p:tag name="KSO_WM_UNIT_LAYERLEVEL" val="1"/>
  <p:tag name="KSO_WM_UNIT_VALUE" val="210"/>
  <p:tag name="KSO_WM_UNIT_HIGHLIGHT" val="0"/>
  <p:tag name="KSO_WM_UNIT_COMPATIBLE" val="0"/>
  <p:tag name="KSO_WM_BEAUTIFY_FLAG" val="#wm#"/>
  <p:tag name="KSO_WM_UNIT_PRESET_TEXT" val="请在此处添加文本"/>
</p:tagLst>
</file>

<file path=ppt/tags/tag28.xml><?xml version="1.0" encoding="utf-8"?>
<p:tagLst xmlns:p="http://schemas.openxmlformats.org/presentationml/2006/main">
  <p:tag name="KSO_WM_TEMPLATE_CATEGORY" val="preset"/>
  <p:tag name="KSO_WM_TEMPLATE_INDEX" val="1"/>
  <p:tag name="KSO_WM_SLIDE_ID" val="150995295"/>
  <p:tag name="KSO_WM_SLIDE_INDEX" val="48"/>
  <p:tag name="KSO_WM_SLIDE_ITEM_CNT" val="1"/>
  <p:tag name="KSO_WM_SLIDE_LAYOUT" val="f"/>
  <p:tag name="KSO_WM_SLIDE_LAYOUT_CNT" val="1"/>
  <p:tag name="KSO_WM_SLIDE_TYPE" val="text"/>
  <p:tag name="KSO_WM_BEAUTIFY_FLAG" val="#wm#"/>
  <p:tag name="KSO_WM_SLIDE_POSITION" val="87*63"/>
  <p:tag name="KSO_WM_SLIDE_SIZE" val="785*407"/>
  <p:tag name="KSO_WM_TAG_VERSION" val="1.0"/>
</p:tagLst>
</file>

<file path=ppt/tags/tag29.xml><?xml version="1.0" encoding="utf-8"?>
<p:tagLst xmlns:p="http://schemas.openxmlformats.org/presentationml/2006/main">
  <p:tag name="KSO_WM_TAG_VERSION" val="1.0"/>
  <p:tag name="KSO_WM_TEMPLATE_CATEGORY" val="preset"/>
  <p:tag name="KSO_WM_TEMPLATE_INDEX" val="1"/>
  <p:tag name="KSO_WM_UNIT_TYPE" val="f"/>
  <p:tag name="KSO_WM_UNIT_INDEX" val="1"/>
  <p:tag name="KSO_WM_UNIT_ID" val="150995295*f*1"/>
  <p:tag name="KSO_WM_UNIT_CLEAR" val="1"/>
  <p:tag name="KSO_WM_UNIT_LAYERLEVEL" val="1"/>
  <p:tag name="KSO_WM_UNIT_VALUE" val="210"/>
  <p:tag name="KSO_WM_UNIT_HIGHLIGHT" val="0"/>
  <p:tag name="KSO_WM_UNIT_COMPATIBLE" val="0"/>
  <p:tag name="KSO_WM_BEAUTIFY_FLAG" val="#wm#"/>
  <p:tag name="KSO_WM_UNIT_PRESET_TEXT" val="请在此处添加文本"/>
</p:tagLst>
</file>

<file path=ppt/tags/tag3.xml><?xml version="1.0" encoding="utf-8"?>
<p:tagLst xmlns:p="http://schemas.openxmlformats.org/presentationml/2006/main">
  <p:tag name="KSO_WM_TAG_VERSION" val="1.0"/>
  <p:tag name="KSO_WM_TEMPLATE_CATEGORY" val="preset"/>
  <p:tag name="KSO_WM_TEMPLATE_INDEX" val="1"/>
  <p:tag name="KSO_WM_UNIT_TYPE" val="f"/>
  <p:tag name="KSO_WM_UNIT_INDEX" val="1"/>
  <p:tag name="KSO_WM_UNIT_ID" val="150995295*f*1"/>
  <p:tag name="KSO_WM_UNIT_CLEAR" val="1"/>
  <p:tag name="KSO_WM_UNIT_LAYERLEVEL" val="1"/>
  <p:tag name="KSO_WM_UNIT_VALUE" val="210"/>
  <p:tag name="KSO_WM_UNIT_HIGHLIGHT" val="0"/>
  <p:tag name="KSO_WM_UNIT_COMPATIBLE" val="0"/>
  <p:tag name="KSO_WM_BEAUTIFY_FLAG" val="#wm#"/>
  <p:tag name="KSO_WM_UNIT_PRESET_TEXT" val="请在此处添加文本"/>
</p:tagLst>
</file>

<file path=ppt/tags/tag30.xml><?xml version="1.0" encoding="utf-8"?>
<p:tagLst xmlns:p="http://schemas.openxmlformats.org/presentationml/2006/main">
  <p:tag name="KSO_WM_TEMPLATE_CATEGORY" val="preset"/>
  <p:tag name="KSO_WM_TEMPLATE_INDEX" val="1"/>
  <p:tag name="KSO_WM_SLIDE_ID" val="150995295"/>
  <p:tag name="KSO_WM_SLIDE_INDEX" val="48"/>
  <p:tag name="KSO_WM_SLIDE_ITEM_CNT" val="1"/>
  <p:tag name="KSO_WM_SLIDE_LAYOUT" val="f"/>
  <p:tag name="KSO_WM_SLIDE_LAYOUT_CNT" val="1"/>
  <p:tag name="KSO_WM_SLIDE_TYPE" val="text"/>
  <p:tag name="KSO_WM_BEAUTIFY_FLAG" val="#wm#"/>
  <p:tag name="KSO_WM_SLIDE_POSITION" val="87*63"/>
  <p:tag name="KSO_WM_SLIDE_SIZE" val="785*407"/>
  <p:tag name="KSO_WM_TAG_VERSION" val="1.0"/>
</p:tagLst>
</file>

<file path=ppt/tags/tag31.xml><?xml version="1.0" encoding="utf-8"?>
<p:tagLst xmlns:p="http://schemas.openxmlformats.org/presentationml/2006/main">
  <p:tag name="KSO_WM_TAG_VERSION" val="1.0"/>
  <p:tag name="KSO_WM_TEMPLATE_CATEGORY" val="preset"/>
  <p:tag name="KSO_WM_TEMPLATE_INDEX" val="1"/>
  <p:tag name="KSO_WM_UNIT_TYPE" val="f"/>
  <p:tag name="KSO_WM_UNIT_INDEX" val="1"/>
  <p:tag name="KSO_WM_UNIT_ID" val="150995295*f*1"/>
  <p:tag name="KSO_WM_UNIT_CLEAR" val="1"/>
  <p:tag name="KSO_WM_UNIT_LAYERLEVEL" val="1"/>
  <p:tag name="KSO_WM_UNIT_VALUE" val="210"/>
  <p:tag name="KSO_WM_UNIT_HIGHLIGHT" val="0"/>
  <p:tag name="KSO_WM_UNIT_COMPATIBLE" val="0"/>
  <p:tag name="KSO_WM_BEAUTIFY_FLAG" val="#wm#"/>
  <p:tag name="KSO_WM_UNIT_PRESET_TEXT" val="请在此处添加文本"/>
</p:tagLst>
</file>

<file path=ppt/tags/tag32.xml><?xml version="1.0" encoding="utf-8"?>
<p:tagLst xmlns:p="http://schemas.openxmlformats.org/presentationml/2006/main">
  <p:tag name="KSO_WM_TEMPLATE_CATEGORY" val="preset"/>
  <p:tag name="KSO_WM_TEMPLATE_INDEX" val="1"/>
  <p:tag name="KSO_WM_SLIDE_ID" val="150995295"/>
  <p:tag name="KSO_WM_SLIDE_INDEX" val="48"/>
  <p:tag name="KSO_WM_SLIDE_ITEM_CNT" val="1"/>
  <p:tag name="KSO_WM_SLIDE_LAYOUT" val="f"/>
  <p:tag name="KSO_WM_SLIDE_LAYOUT_CNT" val="1"/>
  <p:tag name="KSO_WM_SLIDE_TYPE" val="text"/>
  <p:tag name="KSO_WM_BEAUTIFY_FLAG" val="#wm#"/>
  <p:tag name="KSO_WM_SLIDE_POSITION" val="87*63"/>
  <p:tag name="KSO_WM_SLIDE_SIZE" val="785*407"/>
  <p:tag name="KSO_WM_TAG_VERSION" val="1.0"/>
</p:tagLst>
</file>

<file path=ppt/tags/tag33.xml><?xml version="1.0" encoding="utf-8"?>
<p:tagLst xmlns:p="http://schemas.openxmlformats.org/presentationml/2006/main">
  <p:tag name="KSO_WM_TAG_VERSION" val="1.0"/>
  <p:tag name="KSO_WM_TEMPLATE_CATEGORY" val="preset"/>
  <p:tag name="KSO_WM_TEMPLATE_INDEX" val="1"/>
  <p:tag name="KSO_WM_UNIT_TYPE" val="f"/>
  <p:tag name="KSO_WM_UNIT_INDEX" val="1"/>
  <p:tag name="KSO_WM_UNIT_ID" val="150995295*f*1"/>
  <p:tag name="KSO_WM_UNIT_CLEAR" val="1"/>
  <p:tag name="KSO_WM_UNIT_LAYERLEVEL" val="1"/>
  <p:tag name="KSO_WM_UNIT_VALUE" val="210"/>
  <p:tag name="KSO_WM_UNIT_HIGHLIGHT" val="0"/>
  <p:tag name="KSO_WM_UNIT_COMPATIBLE" val="0"/>
  <p:tag name="KSO_WM_BEAUTIFY_FLAG" val="#wm#"/>
  <p:tag name="KSO_WM_UNIT_PRESET_TEXT" val="请在此处添加文本"/>
</p:tagLst>
</file>

<file path=ppt/tags/tag34.xml><?xml version="1.0" encoding="utf-8"?>
<p:tagLst xmlns:p="http://schemas.openxmlformats.org/presentationml/2006/main">
  <p:tag name="KSO_WM_TEMPLATE_CATEGORY" val="preset"/>
  <p:tag name="KSO_WM_TEMPLATE_INDEX" val="1"/>
  <p:tag name="KSO_WM_SLIDE_ID" val="150995295"/>
  <p:tag name="KSO_WM_SLIDE_INDEX" val="48"/>
  <p:tag name="KSO_WM_SLIDE_ITEM_CNT" val="1"/>
  <p:tag name="KSO_WM_SLIDE_LAYOUT" val="f"/>
  <p:tag name="KSO_WM_SLIDE_LAYOUT_CNT" val="1"/>
  <p:tag name="KSO_WM_SLIDE_TYPE" val="text"/>
  <p:tag name="KSO_WM_BEAUTIFY_FLAG" val="#wm#"/>
  <p:tag name="KSO_WM_SLIDE_POSITION" val="87*63"/>
  <p:tag name="KSO_WM_SLIDE_SIZE" val="785*407"/>
  <p:tag name="KSO_WM_TAG_VERSION" val="1.0"/>
</p:tagLst>
</file>

<file path=ppt/tags/tag35.xml><?xml version="1.0" encoding="utf-8"?>
<p:tagLst xmlns:p="http://schemas.openxmlformats.org/presentationml/2006/main">
  <p:tag name="KSO_WM_BEAUTIFY_FLAG" val="#wm#"/>
  <p:tag name="KSO_WM_TEMPLATE_CATEGORY" val="preset"/>
  <p:tag name="KSO_WM_TEMPLATE_INDEX" val="1"/>
</p:tagLst>
</file>

<file path=ppt/tags/tag4.xml><?xml version="1.0" encoding="utf-8"?>
<p:tagLst xmlns:p="http://schemas.openxmlformats.org/presentationml/2006/main">
  <p:tag name="KSO_WM_TEMPLATE_CATEGORY" val="preset"/>
  <p:tag name="KSO_WM_TEMPLATE_INDEX" val="1"/>
  <p:tag name="KSO_WM_SLIDE_ID" val="150995295"/>
  <p:tag name="KSO_WM_SLIDE_INDEX" val="48"/>
  <p:tag name="KSO_WM_SLIDE_ITEM_CNT" val="1"/>
  <p:tag name="KSO_WM_SLIDE_LAYOUT" val="f"/>
  <p:tag name="KSO_WM_SLIDE_LAYOUT_CNT" val="1"/>
  <p:tag name="KSO_WM_SLIDE_TYPE" val="text"/>
  <p:tag name="KSO_WM_BEAUTIFY_FLAG" val="#wm#"/>
  <p:tag name="KSO_WM_SLIDE_POSITION" val="87*63"/>
  <p:tag name="KSO_WM_SLIDE_SIZE" val="785*407"/>
  <p:tag name="KSO_WM_TAG_VERSION" val="1.0"/>
</p:tagLst>
</file>

<file path=ppt/tags/tag5.xml><?xml version="1.0" encoding="utf-8"?>
<p:tagLst xmlns:p="http://schemas.openxmlformats.org/presentationml/2006/main">
  <p:tag name="KSO_WM_TAG_VERSION" val="1.0"/>
  <p:tag name="KSO_WM_TEMPLATE_CATEGORY" val="preset"/>
  <p:tag name="KSO_WM_TEMPLATE_INDEX" val="1"/>
  <p:tag name="KSO_WM_UNIT_TYPE" val="f"/>
  <p:tag name="KSO_WM_UNIT_INDEX" val="1"/>
  <p:tag name="KSO_WM_UNIT_ID" val="150995295*f*1"/>
  <p:tag name="KSO_WM_UNIT_CLEAR" val="1"/>
  <p:tag name="KSO_WM_UNIT_LAYERLEVEL" val="1"/>
  <p:tag name="KSO_WM_UNIT_VALUE" val="210"/>
  <p:tag name="KSO_WM_UNIT_HIGHLIGHT" val="0"/>
  <p:tag name="KSO_WM_UNIT_COMPATIBLE" val="0"/>
  <p:tag name="KSO_WM_BEAUTIFY_FLAG" val="#wm#"/>
  <p:tag name="KSO_WM_UNIT_PRESET_TEXT" val="请在此处添加文本"/>
</p:tagLst>
</file>

<file path=ppt/tags/tag6.xml><?xml version="1.0" encoding="utf-8"?>
<p:tagLst xmlns:p="http://schemas.openxmlformats.org/presentationml/2006/main">
  <p:tag name="KSO_WM_TEMPLATE_CATEGORY" val="preset"/>
  <p:tag name="KSO_WM_TEMPLATE_INDEX" val="1"/>
  <p:tag name="KSO_WM_SLIDE_ID" val="150995295"/>
  <p:tag name="KSO_WM_SLIDE_INDEX" val="48"/>
  <p:tag name="KSO_WM_SLIDE_ITEM_CNT" val="1"/>
  <p:tag name="KSO_WM_SLIDE_LAYOUT" val="f"/>
  <p:tag name="KSO_WM_SLIDE_LAYOUT_CNT" val="1"/>
  <p:tag name="KSO_WM_SLIDE_TYPE" val="text"/>
  <p:tag name="KSO_WM_BEAUTIFY_FLAG" val="#wm#"/>
  <p:tag name="KSO_WM_SLIDE_POSITION" val="87*63"/>
  <p:tag name="KSO_WM_SLIDE_SIZE" val="785*407"/>
  <p:tag name="KSO_WM_TAG_VERSION" val="1.0"/>
</p:tagLst>
</file>

<file path=ppt/tags/tag7.xml><?xml version="1.0" encoding="utf-8"?>
<p:tagLst xmlns:p="http://schemas.openxmlformats.org/presentationml/2006/main">
  <p:tag name="KSO_WM_TAG_VERSION" val="1.0"/>
  <p:tag name="KSO_WM_TEMPLATE_CATEGORY" val="preset"/>
  <p:tag name="KSO_WM_TEMPLATE_INDEX" val="1"/>
  <p:tag name="KSO_WM_UNIT_TYPE" val="f"/>
  <p:tag name="KSO_WM_UNIT_INDEX" val="1"/>
  <p:tag name="KSO_WM_UNIT_ID" val="150995295*f*1"/>
  <p:tag name="KSO_WM_UNIT_CLEAR" val="1"/>
  <p:tag name="KSO_WM_UNIT_LAYERLEVEL" val="1"/>
  <p:tag name="KSO_WM_UNIT_VALUE" val="210"/>
  <p:tag name="KSO_WM_UNIT_HIGHLIGHT" val="0"/>
  <p:tag name="KSO_WM_UNIT_COMPATIBLE" val="0"/>
  <p:tag name="KSO_WM_BEAUTIFY_FLAG" val="#wm#"/>
  <p:tag name="KSO_WM_UNIT_PRESET_TEXT" val="请在此处添加文本"/>
</p:tagLst>
</file>

<file path=ppt/tags/tag8.xml><?xml version="1.0" encoding="utf-8"?>
<p:tagLst xmlns:p="http://schemas.openxmlformats.org/presentationml/2006/main">
  <p:tag name="KSO_WM_TEMPLATE_CATEGORY" val="preset"/>
  <p:tag name="KSO_WM_TEMPLATE_INDEX" val="1"/>
  <p:tag name="KSO_WM_SLIDE_ID" val="150995295"/>
  <p:tag name="KSO_WM_SLIDE_INDEX" val="48"/>
  <p:tag name="KSO_WM_SLIDE_ITEM_CNT" val="1"/>
  <p:tag name="KSO_WM_SLIDE_LAYOUT" val="f"/>
  <p:tag name="KSO_WM_SLIDE_LAYOUT_CNT" val="1"/>
  <p:tag name="KSO_WM_SLIDE_TYPE" val="text"/>
  <p:tag name="KSO_WM_BEAUTIFY_FLAG" val="#wm#"/>
  <p:tag name="KSO_WM_SLIDE_POSITION" val="87*63"/>
  <p:tag name="KSO_WM_SLIDE_SIZE" val="785*407"/>
  <p:tag name="KSO_WM_TAG_VERSION" val="1.0"/>
</p:tagLst>
</file>

<file path=ppt/tags/tag9.xml><?xml version="1.0" encoding="utf-8"?>
<p:tagLst xmlns:p="http://schemas.openxmlformats.org/presentationml/2006/main">
  <p:tag name="KSO_WM_TAG_VERSION" val="1.0"/>
  <p:tag name="KSO_WM_TEMPLATE_CATEGORY" val="preset"/>
  <p:tag name="KSO_WM_TEMPLATE_INDEX" val="1"/>
  <p:tag name="KSO_WM_UNIT_TYPE" val="f"/>
  <p:tag name="KSO_WM_UNIT_INDEX" val="1"/>
  <p:tag name="KSO_WM_UNIT_ID" val="150995295*f*1"/>
  <p:tag name="KSO_WM_UNIT_CLEAR" val="1"/>
  <p:tag name="KSO_WM_UNIT_LAYERLEVEL" val="1"/>
  <p:tag name="KSO_WM_UNIT_VALUE" val="210"/>
  <p:tag name="KSO_WM_UNIT_HIGHLIGHT" val="0"/>
  <p:tag name="KSO_WM_UNIT_COMPATIBLE" val="0"/>
  <p:tag name="KSO_WM_BEAUTIFY_FLAG" val="#wm#"/>
  <p:tag name="KSO_WM_UNIT_PRESET_TEXT" val="请在此处添加文本"/>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4716</Words>
  <Application>WPS 演示</Application>
  <PresentationFormat>宽屏</PresentationFormat>
  <Paragraphs>104</Paragraphs>
  <Slides>19</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19</vt:i4>
      </vt:variant>
    </vt:vector>
  </HeadingPairs>
  <TitlesOfParts>
    <vt:vector size="29" baseType="lpstr">
      <vt:lpstr>Arial</vt:lpstr>
      <vt:lpstr>宋体</vt:lpstr>
      <vt:lpstr>Wingdings</vt:lpstr>
      <vt:lpstr>Calibri</vt:lpstr>
      <vt:lpstr>黑体</vt:lpstr>
      <vt:lpstr>Lucida Sans</vt:lpstr>
      <vt:lpstr>微软雅黑</vt:lpstr>
      <vt:lpstr>Calibri Light</vt:lpstr>
      <vt:lpstr>Courier New</vt:lpstr>
      <vt:lpstr>Office 主题</vt:lpstr>
      <vt:lpstr>摩擦材料概述与合成橡胶 在摩擦材料中的应用</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黄山海实新材料科技有限公司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13</cp:revision>
  <dcterms:created xsi:type="dcterms:W3CDTF">2015-05-05T08:02:00Z</dcterms:created>
  <dcterms:modified xsi:type="dcterms:W3CDTF">2017-06-06T08:14:05Z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2052-10.1.0.6490</vt:lpwstr>
  </property>
</Properties>
</file>